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48" r:id="rId2"/>
  </p:sldMasterIdLst>
  <p:notesMasterIdLst>
    <p:notesMasterId r:id="rId16"/>
  </p:notesMasterIdLst>
  <p:sldIdLst>
    <p:sldId id="498" r:id="rId3"/>
    <p:sldId id="499" r:id="rId4"/>
    <p:sldId id="500" r:id="rId5"/>
    <p:sldId id="501" r:id="rId6"/>
    <p:sldId id="502" r:id="rId7"/>
    <p:sldId id="503" r:id="rId8"/>
    <p:sldId id="504" r:id="rId9"/>
    <p:sldId id="505" r:id="rId10"/>
    <p:sldId id="506" r:id="rId11"/>
    <p:sldId id="507" r:id="rId12"/>
    <p:sldId id="508" r:id="rId13"/>
    <p:sldId id="509" r:id="rId14"/>
    <p:sldId id="510" r:id="rId15"/>
  </p:sldIdLst>
  <p:sldSz cx="9144000" cy="6858000" type="screen4x3"/>
  <p:notesSz cx="6794500" cy="9931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pos="2895">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PL" initials="R" lastIdx="369" clrIdx="0"/>
  <p:cmAuthor id="1" name="Rachel Craven" initials="R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ECA"/>
    <a:srgbClr val="0066CC"/>
    <a:srgbClr val="FF33CC"/>
    <a:srgbClr val="2154AC"/>
    <a:srgbClr val="0A1432"/>
    <a:srgbClr val="232132"/>
    <a:srgbClr val="3D62A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03" autoAdjust="0"/>
    <p:restoredTop sz="81295" autoAdjust="0"/>
  </p:normalViewPr>
  <p:slideViewPr>
    <p:cSldViewPr snapToGrid="0" snapToObjects="1">
      <p:cViewPr varScale="1">
        <p:scale>
          <a:sx n="70" d="100"/>
          <a:sy n="70" d="100"/>
        </p:scale>
        <p:origin x="1723" y="38"/>
      </p:cViewPr>
      <p:guideLst>
        <p:guide orient="horz" pos="4319"/>
        <p:guide pos="2895"/>
      </p:guideLst>
    </p:cSldViewPr>
  </p:slideViewPr>
  <p:outlineViewPr>
    <p:cViewPr>
      <p:scale>
        <a:sx n="33" d="100"/>
        <a:sy n="33" d="100"/>
      </p:scale>
      <p:origin x="48" y="143442"/>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showGuides="1">
      <p:cViewPr varScale="1">
        <p:scale>
          <a:sx n="67" d="100"/>
          <a:sy n="67" d="100"/>
        </p:scale>
        <p:origin x="-3228" y="1914"/>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657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2A7132CF-6D6C-4681-BEE0-5E48578B8E16}" type="datetimeFigureOut">
              <a:rPr lang="en-GB" smtClean="0"/>
              <a:t>01/09/2021</a:t>
            </a:fld>
            <a:endParaRPr lang="en-GB"/>
          </a:p>
        </p:txBody>
      </p:sp>
      <p:sp>
        <p:nvSpPr>
          <p:cNvPr id="4" name="Slide Image Placeholder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3106"/>
            <a:ext cx="2944283" cy="49657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CBD536BE-7111-426C-AF6B-9B05D67A5FD6}" type="slidenum">
              <a:rPr lang="en-GB" smtClean="0"/>
              <a:t>‹#›</a:t>
            </a:fld>
            <a:endParaRPr lang="en-GB"/>
          </a:p>
        </p:txBody>
      </p:sp>
    </p:spTree>
    <p:extLst>
      <p:ext uri="{BB962C8B-B14F-4D97-AF65-F5344CB8AC3E}">
        <p14:creationId xmlns:p14="http://schemas.microsoft.com/office/powerpoint/2010/main" val="2144220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BD536BE-7111-426C-AF6B-9B05D67A5FD6}" type="slidenum">
              <a:rPr lang="en-GB" smtClean="0"/>
              <a:t>1</a:t>
            </a:fld>
            <a:endParaRPr lang="en-GB"/>
          </a:p>
        </p:txBody>
      </p:sp>
    </p:spTree>
    <p:extLst>
      <p:ext uri="{BB962C8B-B14F-4D97-AF65-F5344CB8AC3E}">
        <p14:creationId xmlns:p14="http://schemas.microsoft.com/office/powerpoint/2010/main" val="935463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health and social care worker/s to give some examples of practices relating handling information that should be reported to your manager.</a:t>
            </a:r>
          </a:p>
          <a:p>
            <a:endParaRPr lang="en-GB" b="1" dirty="0"/>
          </a:p>
          <a:p>
            <a:r>
              <a:rPr lang="en-GB" b="1" dirty="0"/>
              <a:t>Answers could include:</a:t>
            </a:r>
          </a:p>
          <a:p>
            <a:pPr marL="171450" indent="-171450">
              <a:buFont typeface="Arial" panose="020B0604020202020204" pitchFamily="34" charset="0"/>
              <a:buChar char="•"/>
            </a:pPr>
            <a:r>
              <a:rPr lang="en-GB" dirty="0"/>
              <a:t>Confidential files being left around</a:t>
            </a:r>
          </a:p>
          <a:p>
            <a:pPr marL="171450" indent="-171450">
              <a:buFont typeface="Arial" panose="020B0604020202020204" pitchFamily="34" charset="0"/>
              <a:buChar char="•"/>
            </a:pPr>
            <a:r>
              <a:rPr lang="en-GB" dirty="0"/>
              <a:t>A missing key to a cabinet containing confidential files</a:t>
            </a:r>
          </a:p>
          <a:p>
            <a:pPr marL="171450" indent="-171450">
              <a:buFont typeface="Arial" panose="020B0604020202020204" pitchFamily="34" charset="0"/>
              <a:buChar char="•"/>
            </a:pPr>
            <a:r>
              <a:rPr lang="en-GB" dirty="0"/>
              <a:t>Passwords being shared with unauthorised people</a:t>
            </a:r>
          </a:p>
          <a:p>
            <a:pPr marL="171450" indent="-171450">
              <a:buFont typeface="Arial" panose="020B0604020202020204" pitchFamily="34" charset="0"/>
              <a:buChar char="•"/>
            </a:pPr>
            <a:r>
              <a:rPr lang="en-GB" dirty="0"/>
              <a:t>Personally identifiable information being shared on social media</a:t>
            </a:r>
          </a:p>
          <a:p>
            <a:pPr marL="171450" indent="-171450">
              <a:buFont typeface="Arial" panose="020B0604020202020204" pitchFamily="34" charset="0"/>
              <a:buChar char="•"/>
            </a:pPr>
            <a:r>
              <a:rPr lang="en-GB" dirty="0"/>
              <a:t>Workers discussing an individual in the pub</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10</a:t>
            </a:fld>
            <a:endParaRPr lang="en-GB"/>
          </a:p>
        </p:txBody>
      </p:sp>
    </p:spTree>
    <p:extLst>
      <p:ext uri="{BB962C8B-B14F-4D97-AF65-F5344CB8AC3E}">
        <p14:creationId xmlns:p14="http://schemas.microsoft.com/office/powerpoint/2010/main" val="14547877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b="0" dirty="0"/>
          </a:p>
          <a:p>
            <a:r>
              <a:rPr lang="en-GB" b="0" dirty="0"/>
              <a:t>A – The Data Protection Act 1984 as amended in 2003 applies to Electronic files and organised, paper filing systems that includes personally identifiable information. Spoken information is not included but confidentiality can be breached if personal or sensitive information is discussed where others can overhear.</a:t>
            </a:r>
          </a:p>
          <a:p>
            <a:r>
              <a:rPr lang="en-GB" b="0" dirty="0"/>
              <a:t>B – The Data Protection Act 1984 as amended in 2003 applies to Electronic files and organised, paper filing systems that includes personally identifiable information.</a:t>
            </a:r>
          </a:p>
          <a:p>
            <a:r>
              <a:rPr lang="en-GB" b="0" dirty="0"/>
              <a:t>C – The Data Protection Act 1984 applied to personal records and personally identifiable information.  In 2003 it was extended to apply to organised, paper filing systems.</a:t>
            </a:r>
          </a:p>
          <a:p>
            <a:r>
              <a:rPr lang="en-GB" b="0" dirty="0"/>
              <a:t>D – The Data Protection Act 1984 as amended in 2003 applies to Electronic files and organised, paper filing systems that includes personally identifiable information.</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11</a:t>
            </a:fld>
            <a:endParaRPr lang="en-GB">
              <a:solidFill>
                <a:prstClr val="black"/>
              </a:solidFill>
            </a:endParaRPr>
          </a:p>
        </p:txBody>
      </p:sp>
    </p:spTree>
    <p:extLst>
      <p:ext uri="{BB962C8B-B14F-4D97-AF65-F5344CB8AC3E}">
        <p14:creationId xmlns:p14="http://schemas.microsoft.com/office/powerpoint/2010/main" val="1962764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endParaRPr lang="en-GB" b="0" dirty="0"/>
          </a:p>
          <a:p>
            <a:r>
              <a:rPr lang="en-GB" dirty="0"/>
              <a:t>A – If you have concerns about any aspect of your work you should speak to your manager or supervisor. They have the authority to speak to the worker who has breached confidentiality, remind all staff of the agreed ways of working, inform the person to whom the record relates and take any action possible to limit the damage caused.</a:t>
            </a:r>
          </a:p>
          <a:p>
            <a:r>
              <a:rPr lang="en-GB" dirty="0"/>
              <a:t>B – You must report your concerns to someone who has the authority to deal with the confidentiality breach.  Your manager or supervisor will have the authority to speak to the worker who has breached confidentiality, remind all staff of the agreed ways of working, inform the person to whom the record relates and take any action possible to limit the damage caused.</a:t>
            </a:r>
          </a:p>
          <a:p>
            <a:r>
              <a:rPr lang="en-GB" dirty="0"/>
              <a:t>C – Your manager or supervisor will inform the person to whom the record relates and take any action possible to limit the damage caused. It is likely that they will speak to the worker who has breached confidentiality and remind all staff of the agreed ways of working.</a:t>
            </a:r>
          </a:p>
          <a:p>
            <a:r>
              <a:rPr lang="en-GB" dirty="0"/>
              <a:t>D – In most cases the first point of call for concerns about confidentiality and any other aspects of your work will be your manager or supervisor.  If your concerns are not taken seriously you should speak to a more senior manager or you could report your concerns to the Care Quality Commission (CQC).</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19627643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1" baseline="0" dirty="0"/>
              <a:t>Trainer should ask class why they chose the correct answer.</a:t>
            </a:r>
            <a:endParaRPr lang="en-GB" b="1" dirty="0"/>
          </a:p>
          <a:p>
            <a:endParaRPr lang="en-GB" b="1" dirty="0"/>
          </a:p>
          <a:p>
            <a:r>
              <a:rPr lang="en-GB" b="1" dirty="0"/>
              <a:t>Feedback</a:t>
            </a:r>
          </a:p>
          <a:p>
            <a:endParaRPr lang="en-GB" dirty="0"/>
          </a:p>
          <a:p>
            <a:pPr marL="0" marR="0" indent="0" algn="l" defTabSz="914400" rtl="0" eaLnBrk="1" fontAlgn="auto" latinLnBrk="0" hangingPunct="1">
              <a:lnSpc>
                <a:spcPct val="100000"/>
              </a:lnSpc>
              <a:spcBef>
                <a:spcPts val="0"/>
              </a:spcBef>
              <a:spcAft>
                <a:spcPts val="0"/>
              </a:spcAft>
              <a:buClrTx/>
              <a:buSzTx/>
              <a:buFontTx/>
              <a:buNone/>
              <a:tabLst/>
              <a:defRPr/>
            </a:pPr>
            <a:r>
              <a:rPr lang="en-GB" dirty="0"/>
              <a:t>A – People who ‘need-to-know’ are those involved in the care and support of the individual.  A senior worker who is not involved in the team providing care would not usually ‘need-to-know’ unless they are your manager or supervisor.</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B – You should not share information about the individual with their family or friends unless you have their consent to do so. They would not be classed as being an ‘authorised person’ or ‘need-to-know’. </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C – A colleague who is not involved in the team providing care is not considered to be an ‘authorised person’ and does not ‘need-to-know’.</a:t>
            </a:r>
          </a:p>
          <a:p>
            <a:pPr marL="0" marR="0" indent="0" algn="l" defTabSz="914400" rtl="0" eaLnBrk="1" fontAlgn="auto" latinLnBrk="0" hangingPunct="1">
              <a:lnSpc>
                <a:spcPct val="100000"/>
              </a:lnSpc>
              <a:spcBef>
                <a:spcPts val="0"/>
              </a:spcBef>
              <a:spcAft>
                <a:spcPts val="0"/>
              </a:spcAft>
              <a:buClrTx/>
              <a:buSzTx/>
              <a:buFontTx/>
              <a:buNone/>
              <a:tabLst/>
              <a:defRPr/>
            </a:pPr>
            <a:r>
              <a:rPr lang="en-GB" dirty="0"/>
              <a:t>D – ‘Authorised people’ are those who ‘need-to-know’ the information in order to provide effective care. Another worker who is involved in providing care and support to an individual would be classed as needing-to-know.</a:t>
            </a:r>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793301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710377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3</a:t>
            </a:fld>
            <a:endParaRPr lang="en-GB"/>
          </a:p>
        </p:txBody>
      </p:sp>
    </p:spTree>
    <p:extLst>
      <p:ext uri="{BB962C8B-B14F-4D97-AF65-F5344CB8AC3E}">
        <p14:creationId xmlns:p14="http://schemas.microsoft.com/office/powerpoint/2010/main" val="3459179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a:t>
            </a:r>
          </a:p>
          <a:p>
            <a:endParaRPr lang="en-GB" dirty="0"/>
          </a:p>
          <a:p>
            <a:r>
              <a:rPr lang="en-GB" dirty="0"/>
              <a:t>Ask health and social care worker/s which of the people identified in the table would ‘need-to-know’ about an individual's care and support needs.</a:t>
            </a:r>
          </a:p>
          <a:p>
            <a:endParaRPr lang="en-GB" b="1" dirty="0"/>
          </a:p>
          <a:p>
            <a:r>
              <a:rPr lang="en-GB" b="1" dirty="0"/>
              <a:t>Additional information</a:t>
            </a:r>
          </a:p>
          <a:p>
            <a:r>
              <a:rPr lang="en-GB" dirty="0"/>
              <a:t>Care must be taken to store information carefully to avoid unauthorised people accessing personal or sensitive information.</a:t>
            </a:r>
          </a:p>
          <a:p>
            <a:pPr marL="171450" indent="-171450">
              <a:buFont typeface="Arial" panose="020B0604020202020204" pitchFamily="34" charset="0"/>
              <a:buChar char="•"/>
            </a:pPr>
            <a:r>
              <a:rPr lang="en-GB" dirty="0"/>
              <a:t>Electronic information should be password protected</a:t>
            </a:r>
          </a:p>
          <a:p>
            <a:pPr marL="171450" indent="-171450">
              <a:buFont typeface="Arial" panose="020B0604020202020204" pitchFamily="34" charset="0"/>
              <a:buChar char="•"/>
            </a:pPr>
            <a:r>
              <a:rPr lang="en-GB" dirty="0"/>
              <a:t>Consideration should be given to who can overhear information being shared verbally </a:t>
            </a:r>
          </a:p>
          <a:p>
            <a:pPr marL="171450" indent="-171450">
              <a:buFont typeface="Arial" panose="020B0604020202020204" pitchFamily="34" charset="0"/>
              <a:buChar char="•"/>
            </a:pPr>
            <a:r>
              <a:rPr lang="en-GB" dirty="0"/>
              <a:t>Paper records should be stored in locked cupboards or filing cabinets</a:t>
            </a:r>
          </a:p>
          <a:p>
            <a:pPr marL="171450" indent="-171450">
              <a:buFont typeface="Arial" panose="020B0604020202020204" pitchFamily="34" charset="0"/>
              <a:buChar char="•"/>
            </a:pPr>
            <a:r>
              <a:rPr lang="en-GB" dirty="0"/>
              <a:t>Consent should be sought from the individual before information is shared.</a:t>
            </a:r>
          </a:p>
          <a:p>
            <a:pPr marL="171450" indent="-171450">
              <a:buFont typeface="Arial" panose="020B0604020202020204" pitchFamily="34" charset="0"/>
              <a:buChar char="•"/>
            </a:pPr>
            <a:r>
              <a:rPr lang="en-GB" dirty="0"/>
              <a:t>In instances where an individual may come to harm information must be shared with the health and social care worker’s manager even when consent is not given.</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4</a:t>
            </a:fld>
            <a:endParaRPr lang="en-GB"/>
          </a:p>
        </p:txBody>
      </p:sp>
    </p:spTree>
    <p:extLst>
      <p:ext uri="{BB962C8B-B14F-4D97-AF65-F5344CB8AC3E}">
        <p14:creationId xmlns:p14="http://schemas.microsoft.com/office/powerpoint/2010/main" val="2724154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Sharing an individual’s information on social media is as much of a breach of confidentiality as:</a:t>
            </a:r>
          </a:p>
          <a:p>
            <a:pPr marL="171450" indent="-171450">
              <a:buFont typeface="Arial" panose="020B0604020202020204" pitchFamily="34" charset="0"/>
              <a:buChar char="•"/>
            </a:pPr>
            <a:r>
              <a:rPr lang="en-GB" dirty="0"/>
              <a:t>Leaving a record out of the locked filing system</a:t>
            </a:r>
          </a:p>
          <a:p>
            <a:pPr marL="171450" indent="-171450">
              <a:buFont typeface="Arial" panose="020B0604020202020204" pitchFamily="34" charset="0"/>
              <a:buChar char="•"/>
            </a:pPr>
            <a:r>
              <a:rPr lang="en-GB" dirty="0"/>
              <a:t>Remaining logged in to a computer when workers are not present </a:t>
            </a:r>
          </a:p>
          <a:p>
            <a:pPr marL="171450" indent="-171450">
              <a:buFont typeface="Arial" panose="020B0604020202020204" pitchFamily="34" charset="0"/>
              <a:buChar char="•"/>
            </a:pPr>
            <a:r>
              <a:rPr lang="en-GB" dirty="0"/>
              <a:t>Discussing an individual’s care and support where others can overhear.</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5</a:t>
            </a:fld>
            <a:endParaRPr lang="en-GB"/>
          </a:p>
        </p:txBody>
      </p:sp>
    </p:spTree>
    <p:extLst>
      <p:ext uri="{BB962C8B-B14F-4D97-AF65-F5344CB8AC3E}">
        <p14:creationId xmlns:p14="http://schemas.microsoft.com/office/powerpoint/2010/main" val="468249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The Data Protection Act covers data which can be used to identify a living person including:</a:t>
            </a:r>
          </a:p>
          <a:p>
            <a:pPr marL="171450" indent="-171450">
              <a:buFont typeface="Arial" panose="020B0604020202020204" pitchFamily="34" charset="0"/>
              <a:buChar char="•"/>
            </a:pPr>
            <a:r>
              <a:rPr lang="en-GB" dirty="0"/>
              <a:t>Names</a:t>
            </a:r>
          </a:p>
          <a:p>
            <a:pPr marL="171450" indent="-171450">
              <a:buFont typeface="Arial" panose="020B0604020202020204" pitchFamily="34" charset="0"/>
              <a:buChar char="•"/>
            </a:pPr>
            <a:r>
              <a:rPr lang="en-GB" dirty="0"/>
              <a:t>Birthday and anniversary dates</a:t>
            </a:r>
          </a:p>
          <a:p>
            <a:pPr marL="171450" indent="-171450">
              <a:buFont typeface="Arial" panose="020B0604020202020204" pitchFamily="34" charset="0"/>
              <a:buChar char="•"/>
            </a:pPr>
            <a:r>
              <a:rPr lang="en-GB" dirty="0"/>
              <a:t>Addresses</a:t>
            </a:r>
          </a:p>
          <a:p>
            <a:pPr marL="171450" indent="-171450">
              <a:buFont typeface="Arial" panose="020B0604020202020204" pitchFamily="34" charset="0"/>
              <a:buChar char="•"/>
            </a:pPr>
            <a:r>
              <a:rPr lang="en-GB" dirty="0"/>
              <a:t>Telephone numbers</a:t>
            </a:r>
          </a:p>
          <a:p>
            <a:pPr marL="171450" indent="-171450">
              <a:buFont typeface="Arial" panose="020B0604020202020204" pitchFamily="34" charset="0"/>
              <a:buChar char="•"/>
            </a:pPr>
            <a:r>
              <a:rPr lang="en-GB" dirty="0"/>
              <a:t>Fax numbers</a:t>
            </a:r>
          </a:p>
          <a:p>
            <a:pPr marL="171450" indent="-171450">
              <a:buFont typeface="Arial" panose="020B0604020202020204" pitchFamily="34" charset="0"/>
              <a:buChar char="•"/>
            </a:pPr>
            <a:r>
              <a:rPr lang="en-GB" dirty="0"/>
              <a:t>Email addresses etc.</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6</a:t>
            </a:fld>
            <a:endParaRPr lang="en-GB"/>
          </a:p>
        </p:txBody>
      </p:sp>
    </p:spTree>
    <p:extLst>
      <p:ext uri="{BB962C8B-B14F-4D97-AF65-F5344CB8AC3E}">
        <p14:creationId xmlns:p14="http://schemas.microsoft.com/office/powerpoint/2010/main" val="1614507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r>
              <a:rPr lang="en-GB" dirty="0"/>
              <a:t>Under the Act, a public authority includes:</a:t>
            </a:r>
          </a:p>
          <a:p>
            <a:pPr marL="171450" indent="-171450">
              <a:buFont typeface="Arial" panose="020B0604020202020204" pitchFamily="34" charset="0"/>
              <a:buChar char="•"/>
            </a:pPr>
            <a:r>
              <a:rPr lang="en-GB" dirty="0"/>
              <a:t>Central government and government departments</a:t>
            </a:r>
          </a:p>
          <a:p>
            <a:pPr marL="171450" indent="-171450">
              <a:buFont typeface="Arial" panose="020B0604020202020204" pitchFamily="34" charset="0"/>
              <a:buChar char="•"/>
            </a:pPr>
            <a:r>
              <a:rPr lang="en-GB" dirty="0"/>
              <a:t>Local authorities</a:t>
            </a:r>
          </a:p>
          <a:p>
            <a:pPr marL="171450" indent="-171450">
              <a:buFont typeface="Arial" panose="020B0604020202020204" pitchFamily="34" charset="0"/>
              <a:buChar char="•"/>
            </a:pPr>
            <a:r>
              <a:rPr lang="en-GB" dirty="0"/>
              <a:t>Hospitals, doctors’ surgeries, dentists, pharmacists and opticians</a:t>
            </a:r>
          </a:p>
          <a:p>
            <a:pPr marL="171450" indent="-171450">
              <a:buFont typeface="Arial" panose="020B0604020202020204" pitchFamily="34" charset="0"/>
              <a:buChar char="•"/>
            </a:pPr>
            <a:r>
              <a:rPr lang="en-GB" dirty="0"/>
              <a:t>State schools, colleges and universities</a:t>
            </a:r>
          </a:p>
          <a:p>
            <a:pPr marL="171450" indent="-171450">
              <a:buFont typeface="Arial" panose="020B0604020202020204" pitchFamily="34" charset="0"/>
              <a:buChar char="•"/>
            </a:pPr>
            <a:r>
              <a:rPr lang="en-GB" dirty="0"/>
              <a:t>Police forces</a:t>
            </a:r>
          </a:p>
          <a:p>
            <a:pPr marL="171450" indent="-171450">
              <a:buFont typeface="Arial" panose="020B0604020202020204" pitchFamily="34" charset="0"/>
              <a:buChar char="•"/>
            </a:pPr>
            <a:r>
              <a:rPr lang="en-GB" dirty="0"/>
              <a:t>Prison services.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7</a:t>
            </a:fld>
            <a:endParaRPr lang="en-GB"/>
          </a:p>
        </p:txBody>
      </p:sp>
    </p:spTree>
    <p:extLst>
      <p:ext uri="{BB962C8B-B14F-4D97-AF65-F5344CB8AC3E}">
        <p14:creationId xmlns:p14="http://schemas.microsoft.com/office/powerpoint/2010/main" val="2745389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Activity </a:t>
            </a:r>
          </a:p>
          <a:p>
            <a:endParaRPr lang="en-GB" dirty="0"/>
          </a:p>
          <a:p>
            <a:r>
              <a:rPr lang="en-GB" dirty="0"/>
              <a:t>Ask health and social care worker/s to identify some security measures that are in place to protect personal and sensitive information.</a:t>
            </a:r>
          </a:p>
          <a:p>
            <a:endParaRPr lang="en-GB" dirty="0"/>
          </a:p>
          <a:p>
            <a:r>
              <a:rPr lang="en-GB" b="1" dirty="0"/>
              <a:t>Answers could include:</a:t>
            </a:r>
          </a:p>
          <a:p>
            <a:pPr marL="171450" indent="-171450">
              <a:buFont typeface="Arial" panose="020B0604020202020204" pitchFamily="34" charset="0"/>
              <a:buChar char="•"/>
            </a:pPr>
            <a:r>
              <a:rPr lang="en-GB" dirty="0"/>
              <a:t>Computer firewalls</a:t>
            </a:r>
          </a:p>
          <a:p>
            <a:pPr marL="171450" indent="-171450">
              <a:buFont typeface="Arial" panose="020B0604020202020204" pitchFamily="34" charset="0"/>
              <a:buChar char="•"/>
            </a:pPr>
            <a:r>
              <a:rPr lang="en-GB" dirty="0"/>
              <a:t>Password protection</a:t>
            </a:r>
          </a:p>
          <a:p>
            <a:pPr marL="171450" indent="-171450">
              <a:buFont typeface="Arial" panose="020B0604020202020204" pitchFamily="34" charset="0"/>
              <a:buChar char="•"/>
            </a:pPr>
            <a:r>
              <a:rPr lang="en-GB" dirty="0"/>
              <a:t>Not sharing passwords with unauthorised people</a:t>
            </a:r>
          </a:p>
          <a:p>
            <a:pPr marL="171450" indent="-171450">
              <a:buFont typeface="Arial" panose="020B0604020202020204" pitchFamily="34" charset="0"/>
              <a:buChar char="•"/>
            </a:pPr>
            <a:r>
              <a:rPr lang="en-GB" dirty="0"/>
              <a:t>Locked filing cabinets and cupboards</a:t>
            </a:r>
          </a:p>
          <a:p>
            <a:pPr marL="171450" indent="-171450">
              <a:buFont typeface="Arial" panose="020B0604020202020204" pitchFamily="34" charset="0"/>
              <a:buChar char="•"/>
            </a:pPr>
            <a:r>
              <a:rPr lang="en-GB" dirty="0"/>
              <a:t>Secure storage of keys</a:t>
            </a:r>
          </a:p>
          <a:p>
            <a:pPr marL="171450" indent="-171450">
              <a:buFont typeface="Arial" panose="020B0604020202020204" pitchFamily="34" charset="0"/>
              <a:buChar char="•"/>
            </a:pPr>
            <a:r>
              <a:rPr lang="en-GB" dirty="0"/>
              <a:t>Office security codes</a:t>
            </a:r>
          </a:p>
          <a:p>
            <a:pPr marL="171450" indent="-171450">
              <a:buFont typeface="Arial" panose="020B0604020202020204" pitchFamily="34" charset="0"/>
              <a:buChar char="•"/>
            </a:pPr>
            <a:r>
              <a:rPr lang="en-GB" dirty="0"/>
              <a:t>Security fobs or cards to access secure areas</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8</a:t>
            </a:fld>
            <a:endParaRPr lang="en-GB"/>
          </a:p>
        </p:txBody>
      </p:sp>
    </p:spTree>
    <p:extLst>
      <p:ext uri="{BB962C8B-B14F-4D97-AF65-F5344CB8AC3E}">
        <p14:creationId xmlns:p14="http://schemas.microsoft.com/office/powerpoint/2010/main" val="3466820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Additional information</a:t>
            </a:r>
          </a:p>
          <a:p>
            <a:endParaRPr lang="en-GB" dirty="0"/>
          </a:p>
          <a:p>
            <a:pPr marL="171450" indent="-171450">
              <a:buFont typeface="Arial" panose="020B0604020202020204" pitchFamily="34" charset="0"/>
              <a:buChar char="•"/>
            </a:pPr>
            <a:r>
              <a:rPr lang="en-GB" dirty="0"/>
              <a:t>They may become legal documents of evidence if at any point there is cause for concern or an enquiry.</a:t>
            </a:r>
          </a:p>
          <a:p>
            <a:pPr marL="171450" indent="-171450">
              <a:buFont typeface="Arial" panose="020B0604020202020204" pitchFamily="34" charset="0"/>
              <a:buChar char="•"/>
            </a:pPr>
            <a:r>
              <a:rPr lang="en-GB" dirty="0"/>
              <a:t>Someone in the workplace will have the responsibility for checking care plans regularly to ensure they are fit for purpose.</a:t>
            </a:r>
          </a:p>
          <a:p>
            <a:endParaRPr lang="en-GB" dirty="0"/>
          </a:p>
        </p:txBody>
      </p:sp>
      <p:sp>
        <p:nvSpPr>
          <p:cNvPr id="4" name="Slide Number Placeholder 3"/>
          <p:cNvSpPr>
            <a:spLocks noGrp="1"/>
          </p:cNvSpPr>
          <p:nvPr>
            <p:ph type="sldNum" sz="quarter" idx="10"/>
          </p:nvPr>
        </p:nvSpPr>
        <p:spPr/>
        <p:txBody>
          <a:bodyPr/>
          <a:lstStyle/>
          <a:p>
            <a:fld id="{CBD536BE-7111-426C-AF6B-9B05D67A5FD6}" type="slidenum">
              <a:rPr lang="en-GB" smtClean="0"/>
              <a:t>9</a:t>
            </a:fld>
            <a:endParaRPr lang="en-GB"/>
          </a:p>
        </p:txBody>
      </p:sp>
    </p:spTree>
    <p:extLst>
      <p:ext uri="{BB962C8B-B14F-4D97-AF65-F5344CB8AC3E}">
        <p14:creationId xmlns:p14="http://schemas.microsoft.com/office/powerpoint/2010/main" val="821934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4278827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8610726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3089774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9143999" cy="6356350"/>
          </a:xfrm>
          <a:prstGeom prst="rect">
            <a:avLst/>
          </a:prstGeom>
          <a:gradFill>
            <a:gsLst>
              <a:gs pos="0">
                <a:schemeClr val="accent1">
                  <a:tint val="100000"/>
                  <a:shade val="100000"/>
                  <a:satMod val="130000"/>
                </a:schemeClr>
              </a:gs>
              <a:gs pos="100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2130425"/>
            <a:ext cx="7772400" cy="1470025"/>
          </a:xfrm>
        </p:spPr>
        <p:txBody>
          <a:bodyPr/>
          <a:lstStyle/>
          <a:p>
            <a:r>
              <a:rPr lang="en-GB" dirty="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9555873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lvl1pPr>
              <a:defRPr b="1"/>
            </a:lvl1pPr>
            <a:lvl2pPr>
              <a:defRPr b="1"/>
            </a:lvl2pPr>
            <a:lvl3pPr>
              <a:defRPr b="1"/>
            </a:lvl3pPr>
            <a:lvl4pPr>
              <a:defRPr b="1"/>
            </a:lvl4pPr>
            <a:lvl5pPr>
              <a:defRPr b="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06458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314264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72567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2785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3198270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4130259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168361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6354281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724521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18910477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4AAEDA3-ABB2-CB4A-BFC1-206BB2E052CF}" type="datetimeFigureOut">
              <a:rPr lang="en-US" smtClean="0"/>
              <a:t>9/1/2021</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225CB5A-0052-F942-B768-C7CF0EE1FBBF}" type="slidenum">
              <a:rPr lang="en-US" smtClean="0"/>
              <a:t>‹#›</a:t>
            </a:fld>
            <a:endParaRPr lang="en-US"/>
          </a:p>
        </p:txBody>
      </p:sp>
    </p:spTree>
    <p:extLst>
      <p:ext uri="{BB962C8B-B14F-4D97-AF65-F5344CB8AC3E}">
        <p14:creationId xmlns:p14="http://schemas.microsoft.com/office/powerpoint/2010/main" val="2960873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75229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70640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23832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46567" y="2434455"/>
            <a:ext cx="5275459" cy="286193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11997901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459169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729706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0D99AB92-7330-44CD-A6E8-F819D7140693}" type="datetimeFigureOut">
              <a:rPr lang="en-GB" smtClean="0"/>
              <a:t>01/09/2021</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8B1B6ADF-30FC-4A23-B8DD-7890D33EF742}" type="slidenum">
              <a:rPr lang="en-GB" smtClean="0"/>
              <a:t>‹#›</a:t>
            </a:fld>
            <a:endParaRPr lang="en-GB"/>
          </a:p>
        </p:txBody>
      </p:sp>
    </p:spTree>
    <p:extLst>
      <p:ext uri="{BB962C8B-B14F-4D97-AF65-F5344CB8AC3E}">
        <p14:creationId xmlns:p14="http://schemas.microsoft.com/office/powerpoint/2010/main" val="3917360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 Target="../slides/slide1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 Target="../slides/slide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
            <a:ext cx="9144000" cy="6858000"/>
          </a:xfrm>
          <a:prstGeom prst="rect">
            <a:avLst/>
          </a:prstGeom>
          <a:gradFill>
            <a:gsLst>
              <a:gs pos="11000">
                <a:srgbClr val="002060"/>
              </a:gs>
              <a:gs pos="92000">
                <a:schemeClr val="bg1"/>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Placeholder 1"/>
          <p:cNvSpPr txBox="1">
            <a:spLocks/>
          </p:cNvSpPr>
          <p:nvPr/>
        </p:nvSpPr>
        <p:spPr>
          <a:xfrm>
            <a:off x="163442" y="1668488"/>
            <a:ext cx="6843002" cy="552173"/>
          </a:xfrm>
          <a:prstGeom prst="rect">
            <a:avLst/>
          </a:prstGeom>
        </p:spPr>
        <p:txBody>
          <a:bodyPr vert="horz" lIns="91440" tIns="45720" rIns="91440" bIns="45720" rtlCol="0" anchor="t">
            <a:norm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b="0" dirty="0">
                <a:solidFill>
                  <a:srgbClr val="002060"/>
                </a:solidFill>
              </a:rPr>
              <a:t>The CARE CERTIFICATE</a:t>
            </a:r>
            <a:endParaRPr lang="en-GB" sz="2400" b="0" dirty="0">
              <a:solidFill>
                <a:srgbClr val="002060"/>
              </a:solidFill>
            </a:endParaRPr>
          </a:p>
        </p:txBody>
      </p:sp>
      <p:sp>
        <p:nvSpPr>
          <p:cNvPr id="20" name="Text Box 28"/>
          <p:cNvSpPr txBox="1">
            <a:spLocks noChangeArrowheads="1"/>
          </p:cNvSpPr>
          <p:nvPr/>
        </p:nvSpPr>
        <p:spPr bwMode="auto">
          <a:xfrm>
            <a:off x="5212676" y="6385713"/>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chemeClr val="bg1"/>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chemeClr val="bg1"/>
              </a:solidFill>
              <a:effectLst/>
              <a:latin typeface="Arial" panose="020B0604020202020204" pitchFamily="34" charset="0"/>
              <a:cs typeface="Arial" panose="020B0604020202020204" pitchFamily="34" charset="0"/>
            </a:endParaRPr>
          </a:p>
        </p:txBody>
      </p:sp>
      <p:sp>
        <p:nvSpPr>
          <p:cNvPr id="21" name="Chevron 20">
            <a:hlinkClick r:id="" action="ppaction://hlinkshowjump?jump=nextslide"/>
          </p:cNvPr>
          <p:cNvSpPr/>
          <p:nvPr/>
        </p:nvSpPr>
        <p:spPr>
          <a:xfrm>
            <a:off x="4855998"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22" name="Chevron 21">
            <a:hlinkClick r:id="" action="ppaction://hlinkshowjump?jump=previousslide"/>
          </p:cNvPr>
          <p:cNvSpPr/>
          <p:nvPr/>
        </p:nvSpPr>
        <p:spPr>
          <a:xfrm rot="10800000">
            <a:off x="4041585" y="6472397"/>
            <a:ext cx="226053" cy="226053"/>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8" name="Picture 7">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chemeClr val="bg1"/>
            </a:solidFill>
          </a:ln>
        </p:spPr>
      </p:pic>
    </p:spTree>
    <p:extLst>
      <p:ext uri="{BB962C8B-B14F-4D97-AF65-F5344CB8AC3E}">
        <p14:creationId xmlns:p14="http://schemas.microsoft.com/office/powerpoint/2010/main" val="125679983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20632" y="0"/>
            <a:ext cx="9164632" cy="100965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Placeholder 1"/>
          <p:cNvSpPr>
            <a:spLocks noGrp="1"/>
          </p:cNvSpPr>
          <p:nvPr>
            <p:ph type="title"/>
          </p:nvPr>
        </p:nvSpPr>
        <p:spPr>
          <a:xfrm>
            <a:off x="255325" y="87202"/>
            <a:ext cx="7223798" cy="920234"/>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10" name="Text Box 28"/>
          <p:cNvSpPr txBox="1">
            <a:spLocks noChangeArrowheads="1"/>
          </p:cNvSpPr>
          <p:nvPr/>
        </p:nvSpPr>
        <p:spPr bwMode="auto">
          <a:xfrm>
            <a:off x="5212676" y="6373838"/>
            <a:ext cx="647700" cy="290513"/>
          </a:xfrm>
          <a:prstGeom prst="rect">
            <a:avLst/>
          </a:prstGeom>
          <a:noFill/>
          <a:ln>
            <a:noFill/>
          </a:ln>
          <a:effectLst/>
          <a:extLst>
            <a:ext uri="{909E8E84-426E-40DD-AFC4-6F175D3DCCD1}">
              <a14:hiddenFill xmlns:a14="http://schemas.microsoft.com/office/drawing/2010/main">
                <a:gradFill rotWithShape="0">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1"/>
                </a:gra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68686">
                      <a:alpha val="74998"/>
                    </a:srgbClr>
                  </a:outerShdw>
                </a:effectLst>
              </a14:hiddenEffects>
            </a:ext>
          </a:extLst>
        </p:spPr>
        <p:txBody>
          <a:bodyPr>
            <a:spAutoFit/>
            <a:flatTx/>
          </a:bodyPr>
          <a:lstStyle/>
          <a:p>
            <a:pPr algn="ctr" eaLnBrk="0" hangingPunct="0">
              <a:lnSpc>
                <a:spcPct val="100000"/>
              </a:lnSpc>
              <a:buFontTx/>
              <a:buNone/>
            </a:pPr>
            <a:fld id="{13EAF074-EBD3-3449-94F7-95AB91E0F6D5}" type="slidenum">
              <a:rPr lang="en-GB" sz="1300" b="1" i="0">
                <a:solidFill>
                  <a:srgbClr val="002060"/>
                </a:solidFill>
                <a:effectLst/>
                <a:latin typeface="Arial" panose="020B0604020202020204" pitchFamily="34" charset="0"/>
                <a:cs typeface="Arial" panose="020B0604020202020204" pitchFamily="34" charset="0"/>
              </a:rPr>
              <a:pPr algn="ctr" eaLnBrk="0" hangingPunct="0">
                <a:lnSpc>
                  <a:spcPct val="100000"/>
                </a:lnSpc>
                <a:buFontTx/>
                <a:buNone/>
              </a:pPr>
              <a:t>‹#›</a:t>
            </a:fld>
            <a:endParaRPr lang="en-GB" sz="1300" b="1" i="0" dirty="0">
              <a:solidFill>
                <a:srgbClr val="002060"/>
              </a:solidFill>
              <a:effectLst/>
              <a:latin typeface="Arial" panose="020B0604020202020204" pitchFamily="34" charset="0"/>
              <a:cs typeface="Arial" panose="020B0604020202020204" pitchFamily="34" charset="0"/>
            </a:endParaRPr>
          </a:p>
        </p:txBody>
      </p:sp>
      <p:sp>
        <p:nvSpPr>
          <p:cNvPr id="3" name="Text Placeholder 2"/>
          <p:cNvSpPr>
            <a:spLocks noGrp="1"/>
          </p:cNvSpPr>
          <p:nvPr>
            <p:ph type="body" idx="1"/>
          </p:nvPr>
        </p:nvSpPr>
        <p:spPr>
          <a:xfrm>
            <a:off x="255325" y="1320673"/>
            <a:ext cx="8229600" cy="4528932"/>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5" name="Chevron 14">
            <a:hlinkClick r:id="" action="ppaction://hlinkshowjump?jump=nextslide"/>
          </p:cNvPr>
          <p:cNvSpPr/>
          <p:nvPr/>
        </p:nvSpPr>
        <p:spPr>
          <a:xfrm>
            <a:off x="4855998"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16" name="Chevron 15">
            <a:hlinkClick r:id="" action="ppaction://hlinkshowjump?jump=previousslide"/>
          </p:cNvPr>
          <p:cNvSpPr/>
          <p:nvPr/>
        </p:nvSpPr>
        <p:spPr>
          <a:xfrm rot="10800000">
            <a:off x="4041585" y="6472397"/>
            <a:ext cx="226053" cy="226053"/>
          </a:xfrm>
          <a:prstGeom prst="chevr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17" name="Picture 16">
            <a:hlinkClick r:id="rId13" action="ppaction://hlinksldjump"/>
          </p:cNvPr>
          <p:cNvPicPr>
            <a:picLocks noChangeAspect="1"/>
          </p:cNvPicPr>
          <p:nvPr/>
        </p:nvPicPr>
        <p:blipFill rotWithShape="1">
          <a:blip r:embed="rId14" cstate="screen">
            <a:extLst>
              <a:ext uri="{28A0092B-C50C-407E-A947-70E740481C1C}">
                <a14:useLocalDpi xmlns:a14="http://schemas.microsoft.com/office/drawing/2010/main"/>
              </a:ext>
            </a:extLst>
          </a:blip>
          <a:srcRect l="-29492" t="-29494" r="-29492" b="-29494"/>
          <a:stretch/>
        </p:blipFill>
        <p:spPr>
          <a:xfrm>
            <a:off x="4381283" y="6386465"/>
            <a:ext cx="372823" cy="370472"/>
          </a:xfrm>
          <a:prstGeom prst="ellipse">
            <a:avLst/>
          </a:prstGeom>
          <a:solidFill>
            <a:srgbClr val="002060"/>
          </a:solidFill>
          <a:ln w="15875">
            <a:solidFill>
              <a:srgbClr val="0066CC"/>
            </a:solidFill>
          </a:ln>
        </p:spPr>
      </p:pic>
    </p:spTree>
    <p:extLst>
      <p:ext uri="{BB962C8B-B14F-4D97-AF65-F5344CB8AC3E}">
        <p14:creationId xmlns:p14="http://schemas.microsoft.com/office/powerpoint/2010/main" val="2226563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Clr>
          <a:srgbClr val="2154AC"/>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Clr>
          <a:srgbClr val="2154AC"/>
        </a:buClr>
        <a:buFont typeface="Wingdings" panose="05000000000000000000" pitchFamily="2" charset="2"/>
        <a:buChar char="§"/>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6.png"/><Relationship Id="rId7"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3.pn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16.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2819" y="2627416"/>
            <a:ext cx="9221186" cy="1752600"/>
          </a:xfrm>
        </p:spPr>
        <p:txBody>
          <a:bodyPr/>
          <a:lstStyle/>
          <a:p>
            <a:pPr algn="l"/>
            <a:r>
              <a:rPr lang="en-GB" sz="6000" b="1" dirty="0">
                <a:solidFill>
                  <a:schemeClr val="bg1"/>
                </a:solidFill>
                <a:latin typeface="Arial" panose="020B0604020202020204" pitchFamily="34" charset="0"/>
                <a:cs typeface="Arial" panose="020B0604020202020204" pitchFamily="34" charset="0"/>
              </a:rPr>
              <a:t>Handling information</a:t>
            </a:r>
          </a:p>
        </p:txBody>
      </p:sp>
      <p:sp>
        <p:nvSpPr>
          <p:cNvPr id="6" name="Title Placeholder 1"/>
          <p:cNvSpPr txBox="1">
            <a:spLocks/>
          </p:cNvSpPr>
          <p:nvPr/>
        </p:nvSpPr>
        <p:spPr>
          <a:xfrm>
            <a:off x="4472246" y="5055910"/>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prstClr val="white"/>
                </a:solidFill>
              </a:rPr>
              <a:t>Standard</a:t>
            </a:r>
            <a:endParaRPr lang="en-GB" sz="2400" dirty="0">
              <a:solidFill>
                <a:prstClr val="white"/>
              </a:solidFill>
            </a:endParaRPr>
          </a:p>
        </p:txBody>
      </p:sp>
      <p:sp>
        <p:nvSpPr>
          <p:cNvPr id="7" name="TextBox 6"/>
          <p:cNvSpPr txBox="1"/>
          <p:nvPr/>
        </p:nvSpPr>
        <p:spPr>
          <a:xfrm>
            <a:off x="5564763" y="3730829"/>
            <a:ext cx="6316842" cy="3939540"/>
          </a:xfrm>
          <a:prstGeom prst="rect">
            <a:avLst/>
          </a:prstGeom>
          <a:noFill/>
        </p:spPr>
        <p:txBody>
          <a:bodyPr wrap="square" rtlCol="0">
            <a:spAutoFit/>
          </a:bodyPr>
          <a:lstStyle/>
          <a:p>
            <a:r>
              <a:rPr lang="en-GB" sz="25000" dirty="0">
                <a:solidFill>
                  <a:prstClr val="white"/>
                </a:solidFill>
                <a:latin typeface="Arial" panose="020B0604020202020204" pitchFamily="34" charset="0"/>
                <a:cs typeface="Arial" panose="020B0604020202020204" pitchFamily="34" charset="0"/>
              </a:rPr>
              <a:t>14</a:t>
            </a:r>
          </a:p>
        </p:txBody>
      </p:sp>
    </p:spTree>
    <p:extLst>
      <p:ext uri="{BB962C8B-B14F-4D97-AF65-F5344CB8AC3E}">
        <p14:creationId xmlns:p14="http://schemas.microsoft.com/office/powerpoint/2010/main" val="2701613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Reporting concerns</a:t>
            </a:r>
          </a:p>
        </p:txBody>
      </p:sp>
      <p:sp>
        <p:nvSpPr>
          <p:cNvPr id="3" name="Content Placeholder 2"/>
          <p:cNvSpPr>
            <a:spLocks noGrp="1"/>
          </p:cNvSpPr>
          <p:nvPr>
            <p:ph idx="1"/>
          </p:nvPr>
        </p:nvSpPr>
        <p:spPr>
          <a:xfrm>
            <a:off x="255324" y="1320673"/>
            <a:ext cx="8651169" cy="4528932"/>
          </a:xfrm>
        </p:spPr>
        <p:txBody>
          <a:bodyPr/>
          <a:lstStyle/>
          <a:p>
            <a:pPr marL="0" indent="0">
              <a:buNone/>
            </a:pPr>
            <a:r>
              <a:rPr lang="en-GB" dirty="0"/>
              <a:t>Concerns about the recording, storing or sharing of information should be reported to your manager.</a:t>
            </a:r>
          </a:p>
          <a:p>
            <a:endParaRPr lang="en-GB" dirty="0"/>
          </a:p>
          <a:p>
            <a:endParaRPr lang="en-GB" dirty="0"/>
          </a:p>
        </p:txBody>
      </p:sp>
      <p:sp>
        <p:nvSpPr>
          <p:cNvPr id="4" name="Rectangle 3"/>
          <p:cNvSpPr/>
          <p:nvPr/>
        </p:nvSpPr>
        <p:spPr>
          <a:xfrm>
            <a:off x="255323" y="2208059"/>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Confidential files being left around</a:t>
            </a:r>
          </a:p>
        </p:txBody>
      </p:sp>
      <p:sp>
        <p:nvSpPr>
          <p:cNvPr id="5" name="Rectangle 4"/>
          <p:cNvSpPr/>
          <p:nvPr/>
        </p:nvSpPr>
        <p:spPr>
          <a:xfrm>
            <a:off x="258353" y="2827346"/>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A missing key to a cabinet containing confidential files</a:t>
            </a:r>
          </a:p>
        </p:txBody>
      </p:sp>
      <p:sp>
        <p:nvSpPr>
          <p:cNvPr id="6" name="Rectangle 5"/>
          <p:cNvSpPr/>
          <p:nvPr/>
        </p:nvSpPr>
        <p:spPr>
          <a:xfrm>
            <a:off x="270228" y="3449180"/>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Passwords being shared with unauthorised people</a:t>
            </a:r>
          </a:p>
        </p:txBody>
      </p:sp>
      <p:sp>
        <p:nvSpPr>
          <p:cNvPr id="7" name="Rectangle 6"/>
          <p:cNvSpPr/>
          <p:nvPr/>
        </p:nvSpPr>
        <p:spPr>
          <a:xfrm>
            <a:off x="255322" y="4044785"/>
            <a:ext cx="8651169" cy="732827"/>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Personally identifiable information being shared on </a:t>
            </a:r>
            <a:br>
              <a:rPr lang="en-GB" sz="2200" b="1" dirty="0">
                <a:solidFill>
                  <a:prstClr val="white"/>
                </a:solidFill>
                <a:latin typeface="Arial" panose="020B0604020202020204" pitchFamily="34" charset="0"/>
                <a:cs typeface="Arial" panose="020B0604020202020204" pitchFamily="34" charset="0"/>
              </a:rPr>
            </a:br>
            <a:r>
              <a:rPr lang="en-GB" sz="2200" b="1" dirty="0">
                <a:solidFill>
                  <a:prstClr val="white"/>
                </a:solidFill>
                <a:latin typeface="Arial" panose="020B0604020202020204" pitchFamily="34" charset="0"/>
                <a:cs typeface="Arial" panose="020B0604020202020204" pitchFamily="34" charset="0"/>
              </a:rPr>
              <a:t>social media</a:t>
            </a:r>
          </a:p>
        </p:txBody>
      </p:sp>
      <p:sp>
        <p:nvSpPr>
          <p:cNvPr id="8" name="Rectangle 7"/>
          <p:cNvSpPr/>
          <p:nvPr/>
        </p:nvSpPr>
        <p:spPr>
          <a:xfrm>
            <a:off x="255321" y="4806879"/>
            <a:ext cx="8651169" cy="550584"/>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2200" b="1" dirty="0">
                <a:solidFill>
                  <a:prstClr val="white"/>
                </a:solidFill>
                <a:latin typeface="Arial" panose="020B0604020202020204" pitchFamily="34" charset="0"/>
                <a:cs typeface="Arial" panose="020B0604020202020204" pitchFamily="34" charset="0"/>
              </a:rPr>
              <a:t>Workers discussing an individual in the pub.</a:t>
            </a:r>
          </a:p>
        </p:txBody>
      </p:sp>
      <p:sp>
        <p:nvSpPr>
          <p:cNvPr id="9" name="Rectangle 8"/>
          <p:cNvSpPr/>
          <p:nvPr/>
        </p:nvSpPr>
        <p:spPr>
          <a:xfrm>
            <a:off x="270228" y="5425530"/>
            <a:ext cx="8636262" cy="769441"/>
          </a:xfrm>
          <a:prstGeom prst="rect">
            <a:avLst/>
          </a:prstGeom>
        </p:spPr>
        <p:txBody>
          <a:bodyPr wrap="square">
            <a:spAutoFit/>
          </a:bodyPr>
          <a:lstStyle/>
          <a:p>
            <a:r>
              <a:rPr lang="en-GB" sz="2200" b="1" dirty="0">
                <a:latin typeface="Arial" panose="020B0604020202020204" pitchFamily="34" charset="0"/>
                <a:cs typeface="Arial" panose="020B0604020202020204" pitchFamily="34" charset="0"/>
              </a:rPr>
              <a:t>If your concerns are not taken seriously you have a duty to report incompetent or unsafe practice to the regulatory body.</a:t>
            </a:r>
          </a:p>
        </p:txBody>
      </p:sp>
    </p:spTree>
    <p:extLst>
      <p:ext uri="{BB962C8B-B14F-4D97-AF65-F5344CB8AC3E}">
        <p14:creationId xmlns:p14="http://schemas.microsoft.com/office/powerpoint/2010/main" val="134214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221187"/>
            <a:ext cx="9619013" cy="839626"/>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255324" y="1416040"/>
            <a:ext cx="8639293" cy="430887"/>
          </a:xfrm>
          <a:prstGeom prst="rect">
            <a:avLst/>
          </a:prstGeom>
        </p:spPr>
        <p:txBody>
          <a:bodyPr wrap="square">
            <a:spAutoFit/>
          </a:bodyPr>
          <a:lstStyle/>
          <a:p>
            <a:r>
              <a:rPr lang="en-GB" sz="2200" b="1" dirty="0">
                <a:solidFill>
                  <a:prstClr val="white"/>
                </a:solidFill>
                <a:latin typeface="Arial" panose="020B0604020202020204" pitchFamily="34" charset="0"/>
                <a:cs typeface="Arial" panose="020B0604020202020204" pitchFamily="34" charset="0"/>
              </a:rPr>
              <a:t>What type information does the ‘Data Protection Act’ apply to?</a:t>
            </a:r>
          </a:p>
        </p:txBody>
      </p:sp>
      <p:sp>
        <p:nvSpPr>
          <p:cNvPr id="22" name="TextBox 21"/>
          <p:cNvSpPr txBox="1"/>
          <p:nvPr/>
        </p:nvSpPr>
        <p:spPr>
          <a:xfrm>
            <a:off x="1046578" y="2778218"/>
            <a:ext cx="531859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Spoken information</a:t>
            </a:r>
          </a:p>
        </p:txBody>
      </p:sp>
      <p:sp>
        <p:nvSpPr>
          <p:cNvPr id="23" name="TextBox 22"/>
          <p:cNvSpPr txBox="1"/>
          <p:nvPr/>
        </p:nvSpPr>
        <p:spPr>
          <a:xfrm>
            <a:off x="1046578" y="3536624"/>
            <a:ext cx="5971167"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Information which is given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in training sessions</a:t>
            </a:r>
          </a:p>
        </p:txBody>
      </p:sp>
      <p:sp>
        <p:nvSpPr>
          <p:cNvPr id="24" name="TextBox 23"/>
          <p:cNvSpPr txBox="1"/>
          <p:nvPr/>
        </p:nvSpPr>
        <p:spPr>
          <a:xfrm>
            <a:off x="1047901" y="4475405"/>
            <a:ext cx="5317272"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Electronic files and organised,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paper filing systems</a:t>
            </a:r>
          </a:p>
        </p:txBody>
      </p:sp>
      <p:sp>
        <p:nvSpPr>
          <p:cNvPr id="25" name="TextBox 24"/>
          <p:cNvSpPr txBox="1"/>
          <p:nvPr/>
        </p:nvSpPr>
        <p:spPr>
          <a:xfrm>
            <a:off x="1046578" y="5566580"/>
            <a:ext cx="6292373"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Information that does not identify individuals</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pic>
        <p:nvPicPr>
          <p:cNvPr id="16" name="Picture 15"/>
          <p:cNvPicPr>
            <a:picLocks/>
          </p:cNvPicPr>
          <p:nvPr/>
        </p:nvPicPr>
        <p:blipFill rotWithShape="1">
          <a:blip r:embed="rId7"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grpSp>
        <p:nvGrpSpPr>
          <p:cNvPr id="17" name="Group 16"/>
          <p:cNvGrpSpPr/>
          <p:nvPr/>
        </p:nvGrpSpPr>
        <p:grpSpPr>
          <a:xfrm>
            <a:off x="5721854" y="2734034"/>
            <a:ext cx="3711396" cy="4564662"/>
            <a:chOff x="4716116" y="2392730"/>
            <a:chExt cx="3711396" cy="4564662"/>
          </a:xfrm>
        </p:grpSpPr>
        <p:pic>
          <p:nvPicPr>
            <p:cNvPr id="18" name="Picture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19" name="Picture 18"/>
            <p:cNvPicPr>
              <a:picLocks noChangeAspect="1"/>
            </p:cNvPicPr>
            <p:nvPr/>
          </p:nvPicPr>
          <p:blipFill rotWithShape="1">
            <a:blip r:embed="rId9" cstate="print">
              <a:extLst>
                <a:ext uri="{28A0092B-C50C-407E-A947-70E740481C1C}">
                  <a14:useLocalDpi xmlns:a14="http://schemas.microsoft.com/office/drawing/2010/main" val="0"/>
                </a:ext>
              </a:extLst>
            </a:blip>
            <a:srcRect l="8910" t="3750" r="6990" b="4196"/>
            <a:stretch/>
          </p:blipFill>
          <p:spPr>
            <a:xfrm rot="308198">
              <a:off x="5875925" y="2534840"/>
              <a:ext cx="1636750" cy="2465804"/>
            </a:xfrm>
            <a:prstGeom prst="rect">
              <a:avLst/>
            </a:prstGeom>
          </p:spPr>
        </p:pic>
      </p:grpSp>
      <p:sp>
        <p:nvSpPr>
          <p:cNvPr id="20" name="Rectangle 19"/>
          <p:cNvSpPr/>
          <p:nvPr/>
        </p:nvSpPr>
        <p:spPr>
          <a:xfrm>
            <a:off x="6237027" y="2201718"/>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123856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6"/>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7"/>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3"/>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3" grpId="0"/>
      <p:bldP spid="23" grpId="1"/>
      <p:bldP spid="24" grpId="0"/>
      <p:bldP spid="25" grpId="0"/>
      <p:bldP spid="25" grpId="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Knowledge check</a:t>
            </a:r>
          </a:p>
        </p:txBody>
      </p:sp>
      <p:sp>
        <p:nvSpPr>
          <p:cNvPr id="4" name="Rectangle 3"/>
          <p:cNvSpPr/>
          <p:nvPr/>
        </p:nvSpPr>
        <p:spPr>
          <a:xfrm>
            <a:off x="-201880" y="1341094"/>
            <a:ext cx="9619013" cy="901825"/>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6" name="Rectangle 5"/>
          <p:cNvSpPr/>
          <p:nvPr/>
        </p:nvSpPr>
        <p:spPr>
          <a:xfrm>
            <a:off x="178205" y="1454216"/>
            <a:ext cx="9045804" cy="800219"/>
          </a:xfrm>
          <a:prstGeom prst="rect">
            <a:avLst/>
          </a:prstGeom>
        </p:spPr>
        <p:txBody>
          <a:bodyPr wrap="square">
            <a:spAutoFit/>
          </a:bodyPr>
          <a:lstStyle/>
          <a:p>
            <a:r>
              <a:rPr lang="en-GB" sz="2300" b="1" dirty="0">
                <a:solidFill>
                  <a:prstClr val="white"/>
                </a:solidFill>
                <a:latin typeface="Arial" panose="020B0604020202020204" pitchFamily="34" charset="0"/>
                <a:cs typeface="Arial" panose="020B0604020202020204" pitchFamily="34" charset="0"/>
              </a:rPr>
              <a:t>Who would be your first point of call if you have concerns regarding confidentiality?</a:t>
            </a:r>
          </a:p>
        </p:txBody>
      </p:sp>
      <p:sp>
        <p:nvSpPr>
          <p:cNvPr id="22" name="TextBox 21"/>
          <p:cNvSpPr txBox="1"/>
          <p:nvPr/>
        </p:nvSpPr>
        <p:spPr>
          <a:xfrm>
            <a:off x="1046578" y="2764811"/>
            <a:ext cx="5769858"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My manager or supervisor</a:t>
            </a:r>
          </a:p>
        </p:txBody>
      </p:sp>
      <p:sp>
        <p:nvSpPr>
          <p:cNvPr id="23" name="TextBox 22"/>
          <p:cNvSpPr txBox="1"/>
          <p:nvPr/>
        </p:nvSpPr>
        <p:spPr>
          <a:xfrm>
            <a:off x="1046578" y="3702157"/>
            <a:ext cx="605486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My colleague</a:t>
            </a:r>
          </a:p>
        </p:txBody>
      </p:sp>
      <p:sp>
        <p:nvSpPr>
          <p:cNvPr id="24" name="TextBox 23"/>
          <p:cNvSpPr txBox="1"/>
          <p:nvPr/>
        </p:nvSpPr>
        <p:spPr>
          <a:xfrm>
            <a:off x="1047900" y="4595245"/>
            <a:ext cx="5768535"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The individual or their family</a:t>
            </a:r>
          </a:p>
        </p:txBody>
      </p:sp>
      <p:sp>
        <p:nvSpPr>
          <p:cNvPr id="25" name="TextBox 24"/>
          <p:cNvSpPr txBox="1"/>
          <p:nvPr/>
        </p:nvSpPr>
        <p:spPr>
          <a:xfrm>
            <a:off x="1046579" y="5592179"/>
            <a:ext cx="5472974" cy="430887"/>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The Care Quality Commission </a:t>
            </a:r>
          </a:p>
        </p:txBody>
      </p:sp>
      <p:pic>
        <p:nvPicPr>
          <p:cNvPr id="36" name="Picture 3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0895" y="2542593"/>
            <a:ext cx="617417" cy="872258"/>
          </a:xfrm>
          <a:prstGeom prst="rect">
            <a:avLst/>
          </a:prstGeom>
        </p:spPr>
      </p:pic>
      <p:pic>
        <p:nvPicPr>
          <p:cNvPr id="37" name="Picture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895" y="3486859"/>
            <a:ext cx="617417" cy="872258"/>
          </a:xfrm>
          <a:prstGeom prst="rect">
            <a:avLst/>
          </a:prstGeom>
        </p:spPr>
      </p:pic>
      <p:pic>
        <p:nvPicPr>
          <p:cNvPr id="38" name="Picture 3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895" y="4422963"/>
            <a:ext cx="617417" cy="872258"/>
          </a:xfrm>
          <a:prstGeom prst="rect">
            <a:avLst/>
          </a:prstGeom>
        </p:spPr>
      </p:pic>
      <p:pic>
        <p:nvPicPr>
          <p:cNvPr id="39" name="Picture 3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10895" y="5350905"/>
            <a:ext cx="617417" cy="872258"/>
          </a:xfrm>
          <a:prstGeom prst="rect">
            <a:avLst/>
          </a:prstGeom>
        </p:spPr>
      </p:pic>
      <p:grpSp>
        <p:nvGrpSpPr>
          <p:cNvPr id="16" name="Group 15"/>
          <p:cNvGrpSpPr/>
          <p:nvPr/>
        </p:nvGrpSpPr>
        <p:grpSpPr>
          <a:xfrm>
            <a:off x="5504390" y="2937904"/>
            <a:ext cx="3711396" cy="4564662"/>
            <a:chOff x="5432604" y="2420888"/>
            <a:chExt cx="3711396" cy="4564662"/>
          </a:xfrm>
        </p:grpSpPr>
        <p:pic>
          <p:nvPicPr>
            <p:cNvPr id="17" name="Picture 16"/>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rot="282173">
              <a:off x="5432604" y="2420888"/>
              <a:ext cx="3711396" cy="4564662"/>
            </a:xfrm>
            <a:prstGeom prst="rect">
              <a:avLst/>
            </a:prstGeom>
            <a:effectLst>
              <a:outerShdw blurRad="63500" sx="102000" sy="102000" algn="ctr" rotWithShape="0">
                <a:schemeClr val="tx1">
                  <a:lumMod val="65000"/>
                  <a:lumOff val="35000"/>
                  <a:alpha val="40000"/>
                </a:schemeClr>
              </a:outerShdw>
            </a:effectLst>
          </p:spPr>
        </p:pic>
        <p:pic>
          <p:nvPicPr>
            <p:cNvPr id="18" name="Picture 2" descr="\\DESIGNARCHIVE\Archive\PowerPoints\PPT symbols and documents\ABCD cards\A.pn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t="4624"/>
            <a:stretch/>
          </p:blipFill>
          <p:spPr bwMode="auto">
            <a:xfrm rot="385857">
              <a:off x="6473422" y="2556201"/>
              <a:ext cx="1897871" cy="2557254"/>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p:cNvPicPr>
            <a:picLocks/>
          </p:cNvPicPr>
          <p:nvPr/>
        </p:nvPicPr>
        <p:blipFill rotWithShape="1">
          <a:blip r:embed="rId9"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20" name="Rectangle 19"/>
          <p:cNvSpPr/>
          <p:nvPr/>
        </p:nvSpPr>
        <p:spPr>
          <a:xfrm>
            <a:off x="6237027" y="2338198"/>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116460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fade">
                                      <p:cBhvr>
                                        <p:cTn id="13" dur="500"/>
                                        <p:tgtEl>
                                          <p:spTgt spid="3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fade">
                                      <p:cBhvr>
                                        <p:cTn id="19" dur="500"/>
                                        <p:tgtEl>
                                          <p:spTgt spid="3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500"/>
                                        <p:tgtEl>
                                          <p:spTgt spid="3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0"/>
                                          </p:stCondLst>
                                        </p:cTn>
                                        <p:tgtEl>
                                          <p:spTgt spid="37"/>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3"/>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8"/>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9"/>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25"/>
                                        </p:tgtEl>
                                        <p:attrNameLst>
                                          <p:attrName>style.visibility</p:attrName>
                                        </p:attrNameLst>
                                      </p:cBhvr>
                                      <p:to>
                                        <p:strVal val="hidden"/>
                                      </p:to>
                                    </p:set>
                                  </p:childTnLst>
                                </p:cTn>
                              </p:par>
                              <p:par>
                                <p:cTn id="47" presetID="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3" grpId="1"/>
      <p:bldP spid="24" grpId="0"/>
      <p:bldP spid="24" grpId="1"/>
      <p:bldP spid="25" grpId="0"/>
      <p:bldP spid="25" grpId="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1880" y="1221187"/>
            <a:ext cx="9619013" cy="1035122"/>
          </a:xfrm>
          <a:prstGeom prst="rect">
            <a:avLst/>
          </a:prstGeom>
          <a:solidFill>
            <a:srgbClr val="2154A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endParaRPr>
          </a:p>
        </p:txBody>
      </p:sp>
      <p:sp>
        <p:nvSpPr>
          <p:cNvPr id="2" name="Title 1"/>
          <p:cNvSpPr>
            <a:spLocks noGrp="1"/>
          </p:cNvSpPr>
          <p:nvPr>
            <p:ph type="title"/>
          </p:nvPr>
        </p:nvSpPr>
        <p:spPr/>
        <p:txBody>
          <a:bodyPr/>
          <a:lstStyle/>
          <a:p>
            <a:r>
              <a:rPr lang="en-GB" dirty="0"/>
              <a:t>Knowledge check</a:t>
            </a:r>
          </a:p>
        </p:txBody>
      </p:sp>
      <p:sp>
        <p:nvSpPr>
          <p:cNvPr id="3" name="Content Placeholder 2"/>
          <p:cNvSpPr>
            <a:spLocks noGrp="1"/>
          </p:cNvSpPr>
          <p:nvPr>
            <p:ph idx="1"/>
          </p:nvPr>
        </p:nvSpPr>
        <p:spPr>
          <a:xfrm>
            <a:off x="255325" y="1412378"/>
            <a:ext cx="8627418" cy="733761"/>
          </a:xfrm>
        </p:spPr>
        <p:txBody>
          <a:bodyPr>
            <a:normAutofit fontScale="92500"/>
          </a:bodyPr>
          <a:lstStyle/>
          <a:p>
            <a:pPr marL="0" indent="0">
              <a:buNone/>
            </a:pPr>
            <a:r>
              <a:rPr lang="en-GB" dirty="0">
                <a:solidFill>
                  <a:schemeClr val="bg1"/>
                </a:solidFill>
              </a:rPr>
              <a:t>Which of the following people would be classed as an ‘authorised person’ or would ‘need-to-know’ personal information?</a:t>
            </a:r>
          </a:p>
        </p:txBody>
      </p:sp>
      <p:sp>
        <p:nvSpPr>
          <p:cNvPr id="5" name="TextBox 4"/>
          <p:cNvSpPr txBox="1"/>
          <p:nvPr/>
        </p:nvSpPr>
        <p:spPr>
          <a:xfrm>
            <a:off x="999898" y="2733821"/>
            <a:ext cx="5395656"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A senior worker not involved in supporting the individual</a:t>
            </a:r>
          </a:p>
        </p:txBody>
      </p:sp>
      <p:sp>
        <p:nvSpPr>
          <p:cNvPr id="6" name="TextBox 5"/>
          <p:cNvSpPr txBox="1"/>
          <p:nvPr/>
        </p:nvSpPr>
        <p:spPr>
          <a:xfrm>
            <a:off x="999897" y="3686800"/>
            <a:ext cx="5947168"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A member of the family of the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individual that you support</a:t>
            </a:r>
          </a:p>
        </p:txBody>
      </p:sp>
      <p:sp>
        <p:nvSpPr>
          <p:cNvPr id="7" name="TextBox 6"/>
          <p:cNvSpPr txBox="1"/>
          <p:nvPr/>
        </p:nvSpPr>
        <p:spPr>
          <a:xfrm>
            <a:off x="1013094" y="4617397"/>
            <a:ext cx="5078947"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A colleague who is not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involved in supporting care</a:t>
            </a:r>
          </a:p>
        </p:txBody>
      </p:sp>
      <p:sp>
        <p:nvSpPr>
          <p:cNvPr id="8" name="TextBox 7"/>
          <p:cNvSpPr txBox="1"/>
          <p:nvPr/>
        </p:nvSpPr>
        <p:spPr>
          <a:xfrm>
            <a:off x="999897" y="5579293"/>
            <a:ext cx="6347780" cy="769441"/>
          </a:xfrm>
          <a:prstGeom prst="rect">
            <a:avLst/>
          </a:prstGeom>
          <a:noFill/>
        </p:spPr>
        <p:txBody>
          <a:bodyPr wrap="square" rtlCol="0">
            <a:spAutoFit/>
          </a:bodyPr>
          <a:lstStyle/>
          <a:p>
            <a:r>
              <a:rPr lang="en-GB" sz="2200" b="1" dirty="0">
                <a:solidFill>
                  <a:prstClr val="black"/>
                </a:solidFill>
                <a:latin typeface="Arial" panose="020B0604020202020204" pitchFamily="34" charset="0"/>
                <a:cs typeface="Arial" panose="020B0604020202020204" pitchFamily="34" charset="0"/>
              </a:rPr>
              <a:t>Another worker from the care </a:t>
            </a:r>
            <a:br>
              <a:rPr lang="en-GB" sz="2200" b="1" dirty="0">
                <a:solidFill>
                  <a:prstClr val="black"/>
                </a:solidFill>
                <a:latin typeface="Arial" panose="020B0604020202020204" pitchFamily="34" charset="0"/>
                <a:cs typeface="Arial" panose="020B0604020202020204" pitchFamily="34" charset="0"/>
              </a:rPr>
            </a:br>
            <a:r>
              <a:rPr lang="en-GB" sz="2200" b="1" dirty="0">
                <a:solidFill>
                  <a:prstClr val="black"/>
                </a:solidFill>
                <a:latin typeface="Arial" panose="020B0604020202020204" pitchFamily="34" charset="0"/>
                <a:cs typeface="Arial" panose="020B0604020202020204" pitchFamily="34" charset="0"/>
              </a:rPr>
              <a:t>team providing support to an individual</a:t>
            </a:r>
          </a:p>
        </p:txBody>
      </p:sp>
      <p:grpSp>
        <p:nvGrpSpPr>
          <p:cNvPr id="23" name="Group 22"/>
          <p:cNvGrpSpPr/>
          <p:nvPr/>
        </p:nvGrpSpPr>
        <p:grpSpPr>
          <a:xfrm>
            <a:off x="5555604" y="2940692"/>
            <a:ext cx="3711396" cy="4564662"/>
            <a:chOff x="5508104" y="2348880"/>
            <a:chExt cx="3711396" cy="4564662"/>
          </a:xfrm>
        </p:grpSpPr>
        <p:grpSp>
          <p:nvGrpSpPr>
            <p:cNvPr id="24" name="Group 23"/>
            <p:cNvGrpSpPr/>
            <p:nvPr/>
          </p:nvGrpSpPr>
          <p:grpSpPr>
            <a:xfrm>
              <a:off x="5508104" y="2348880"/>
              <a:ext cx="3711396" cy="4564662"/>
              <a:chOff x="4716116" y="2392730"/>
              <a:chExt cx="3711396" cy="4564662"/>
            </a:xfrm>
          </p:grpSpPr>
          <p:pic>
            <p:nvPicPr>
              <p:cNvPr id="26" name="Picture 2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82173">
                <a:off x="4716116" y="2392730"/>
                <a:ext cx="3711396" cy="4564662"/>
              </a:xfrm>
              <a:prstGeom prst="rect">
                <a:avLst/>
              </a:prstGeom>
              <a:effectLst>
                <a:outerShdw blurRad="63500" sx="102000" sy="102000" algn="ctr" rotWithShape="0">
                  <a:schemeClr val="tx1">
                    <a:lumMod val="65000"/>
                    <a:lumOff val="35000"/>
                    <a:alpha val="40000"/>
                  </a:schemeClr>
                </a:outerShdw>
              </a:effectLst>
            </p:spPr>
          </p:pic>
          <p:pic>
            <p:nvPicPr>
              <p:cNvPr id="27" name="Picture 26"/>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308198">
                <a:off x="5875925" y="2534840"/>
                <a:ext cx="1636750" cy="2465804"/>
              </a:xfrm>
              <a:prstGeom prst="rect">
                <a:avLst/>
              </a:prstGeom>
            </p:spPr>
          </p:pic>
        </p:grpSp>
        <p:pic>
          <p:nvPicPr>
            <p:cNvPr id="25" name="Picture 6" descr="\\DESIGNARCHIVE\Archive\PowerPoints\PPT symbols and documents\ABCD cards\D.pn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rot="308855">
              <a:off x="6573886" y="2478512"/>
              <a:ext cx="1795805" cy="2537026"/>
            </a:xfrm>
            <a:prstGeom prst="rect">
              <a:avLst/>
            </a:prstGeom>
            <a:noFill/>
            <a:extLst>
              <a:ext uri="{909E8E84-426E-40DD-AFC4-6F175D3DCCD1}">
                <a14:hiddenFill xmlns:a14="http://schemas.microsoft.com/office/drawing/2010/main">
                  <a:solidFill>
                    <a:srgbClr val="FFFFFF"/>
                  </a:solidFill>
                </a14:hiddenFill>
              </a:ext>
            </a:extLst>
          </p:spPr>
        </p:pic>
      </p:grpSp>
      <p:pic>
        <p:nvPicPr>
          <p:cNvPr id="28" name="Picture 2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9020" y="2712980"/>
            <a:ext cx="617417" cy="872258"/>
          </a:xfrm>
          <a:prstGeom prst="rect">
            <a:avLst/>
          </a:prstGeom>
        </p:spPr>
      </p:pic>
      <p:pic>
        <p:nvPicPr>
          <p:cNvPr id="29" name="Picture 2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99020" y="3657246"/>
            <a:ext cx="617417" cy="872258"/>
          </a:xfrm>
          <a:prstGeom prst="rect">
            <a:avLst/>
          </a:prstGeom>
        </p:spPr>
      </p:pic>
      <p:pic>
        <p:nvPicPr>
          <p:cNvPr id="30" name="Picture 2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99020" y="4553588"/>
            <a:ext cx="617417" cy="872258"/>
          </a:xfrm>
          <a:prstGeom prst="rect">
            <a:avLst/>
          </a:prstGeom>
        </p:spPr>
      </p:pic>
      <p:pic>
        <p:nvPicPr>
          <p:cNvPr id="31" name="Picture 30"/>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299020" y="5481530"/>
            <a:ext cx="617417" cy="872258"/>
          </a:xfrm>
          <a:prstGeom prst="rect">
            <a:avLst/>
          </a:prstGeom>
        </p:spPr>
      </p:pic>
      <p:pic>
        <p:nvPicPr>
          <p:cNvPr id="18" name="Picture 17"/>
          <p:cNvPicPr>
            <a:picLocks/>
          </p:cNvPicPr>
          <p:nvPr/>
        </p:nvPicPr>
        <p:blipFill rotWithShape="1">
          <a:blip r:embed="rId10" cstate="screen">
            <a:extLst>
              <a:ext uri="{28A0092B-C50C-407E-A947-70E740481C1C}">
                <a14:useLocalDpi xmlns:a14="http://schemas.microsoft.com/office/drawing/2010/main"/>
              </a:ext>
            </a:extLst>
          </a:blip>
          <a:srcRect l="-27624" t="-13361" r="-27624" b="-13361"/>
          <a:stretch/>
        </p:blipFill>
        <p:spPr>
          <a:xfrm>
            <a:off x="8088925" y="554081"/>
            <a:ext cx="740782" cy="628380"/>
          </a:xfrm>
          <a:prstGeom prst="ellipse">
            <a:avLst/>
          </a:prstGeom>
          <a:solidFill>
            <a:srgbClr val="002060"/>
          </a:solidFill>
          <a:ln w="31750">
            <a:solidFill>
              <a:schemeClr val="bg1"/>
            </a:solidFill>
          </a:ln>
        </p:spPr>
      </p:pic>
      <p:sp>
        <p:nvSpPr>
          <p:cNvPr id="19" name="Rectangle 18"/>
          <p:cNvSpPr/>
          <p:nvPr/>
        </p:nvSpPr>
        <p:spPr>
          <a:xfrm>
            <a:off x="6237027" y="2338198"/>
            <a:ext cx="2657590" cy="405864"/>
          </a:xfrm>
          <a:prstGeom prst="rect">
            <a:avLst/>
          </a:prstGeom>
          <a:solidFill>
            <a:srgbClr val="1C5ECA"/>
          </a:solidFill>
          <a:ln>
            <a:solidFill>
              <a:srgbClr val="00206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Click to reveal answer</a:t>
            </a:r>
          </a:p>
        </p:txBody>
      </p:sp>
    </p:spTree>
    <p:extLst>
      <p:ext uri="{BB962C8B-B14F-4D97-AF65-F5344CB8AC3E}">
        <p14:creationId xmlns:p14="http://schemas.microsoft.com/office/powerpoint/2010/main" val="251920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9"/>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30"/>
                                        </p:tgtEl>
                                        <p:attrNameLst>
                                          <p:attrName>style.visibility</p:attrName>
                                        </p:attrNameLst>
                                      </p:cBhvr>
                                      <p:to>
                                        <p:strVal val="hidden"/>
                                      </p:to>
                                    </p:set>
                                  </p:childTnLst>
                                </p:cTn>
                              </p:par>
                            </p:childTnLst>
                          </p:cTn>
                        </p:par>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28"/>
                                        </p:tgtEl>
                                        <p:attrNameLst>
                                          <p:attrName>style.visibility</p:attrName>
                                        </p:attrNameLst>
                                      </p:cBhvr>
                                      <p:to>
                                        <p:strVal val="hidden"/>
                                      </p:to>
                                    </p:set>
                                  </p:childTnLst>
                                </p:cTn>
                              </p:par>
                              <p:par>
                                <p:cTn id="32" presetID="1" presetClass="exit" presetSubtype="0" fill="hold" nodeType="withEffect">
                                  <p:stCondLst>
                                    <p:cond delay="0"/>
                                  </p:stCondLst>
                                  <p:childTnLst>
                                    <p:set>
                                      <p:cBhvr>
                                        <p:cTn id="33" dur="1" fill="hold">
                                          <p:stCondLst>
                                            <p:cond delay="0"/>
                                          </p:stCondLst>
                                        </p:cTn>
                                        <p:tgtEl>
                                          <p:spTgt spid="29"/>
                                        </p:tgtEl>
                                        <p:attrNameLst>
                                          <p:attrName>style.visibility</p:attrName>
                                        </p:attrNameLst>
                                      </p:cBhvr>
                                      <p:to>
                                        <p:strVal val="hidden"/>
                                      </p:to>
                                    </p:set>
                                  </p:childTnLst>
                                </p:cTn>
                              </p:par>
                              <p:par>
                                <p:cTn id="34" presetID="1" presetClass="exit" presetSubtype="0" fill="hold" nodeType="withEffect">
                                  <p:stCondLst>
                                    <p:cond delay="0"/>
                                  </p:stCondLst>
                                  <p:childTnLst>
                                    <p:set>
                                      <p:cBhvr>
                                        <p:cTn id="35" dur="1" fill="hold">
                                          <p:stCondLst>
                                            <p:cond delay="0"/>
                                          </p:stCondLst>
                                        </p:cTn>
                                        <p:tgtEl>
                                          <p:spTgt spid="30"/>
                                        </p:tgtEl>
                                        <p:attrNameLst>
                                          <p:attrName>style.visibility</p:attrName>
                                        </p:attrNameLst>
                                      </p:cBhvr>
                                      <p:to>
                                        <p:strVal val="hidden"/>
                                      </p:to>
                                    </p:set>
                                  </p:childTnLst>
                                </p:cTn>
                              </p:par>
                              <p:par>
                                <p:cTn id="36" presetID="1" presetClass="exit" presetSubtype="0" fill="hold" grpId="0" nodeType="withEffect">
                                  <p:stCondLst>
                                    <p:cond delay="0"/>
                                  </p:stCondLst>
                                  <p:childTnLst>
                                    <p:set>
                                      <p:cBhvr>
                                        <p:cTn id="37" dur="1" fill="hold">
                                          <p:stCondLst>
                                            <p:cond delay="0"/>
                                          </p:stCondLst>
                                        </p:cTn>
                                        <p:tgtEl>
                                          <p:spTgt spid="5"/>
                                        </p:tgtEl>
                                        <p:attrNameLst>
                                          <p:attrName>style.visibility</p:attrName>
                                        </p:attrNameLst>
                                      </p:cBhvr>
                                      <p:to>
                                        <p:strVal val="hidden"/>
                                      </p:to>
                                    </p:set>
                                  </p:childTnLst>
                                </p:cTn>
                              </p:par>
                              <p:par>
                                <p:cTn id="38" presetID="1" presetClass="exit"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hidden"/>
                                      </p:to>
                                    </p:set>
                                  </p:childTnLst>
                                </p:cTn>
                              </p:par>
                              <p:par>
                                <p:cTn id="40" presetID="1" presetClass="exit"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hidden"/>
                                      </p:to>
                                    </p:set>
                                  </p:childTnLst>
                                </p:cTn>
                              </p:par>
                              <p:par>
                                <p:cTn id="42" presetID="2" presetClass="entr" presetSubtype="4"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additive="base">
                                        <p:cTn id="44" dur="500" fill="hold"/>
                                        <p:tgtEl>
                                          <p:spTgt spid="23"/>
                                        </p:tgtEl>
                                        <p:attrNameLst>
                                          <p:attrName>ppt_x</p:attrName>
                                        </p:attrNameLst>
                                      </p:cBhvr>
                                      <p:tavLst>
                                        <p:tav tm="0">
                                          <p:val>
                                            <p:strVal val="#ppt_x"/>
                                          </p:val>
                                        </p:tav>
                                        <p:tav tm="100000">
                                          <p:val>
                                            <p:strVal val="#ppt_x"/>
                                          </p:val>
                                        </p:tav>
                                      </p:tavLst>
                                    </p:anim>
                                    <p:anim calcmode="lin" valueType="num">
                                      <p:cBhvr additive="base">
                                        <p:cTn id="4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outcomes</a:t>
            </a:r>
          </a:p>
        </p:txBody>
      </p:sp>
      <p:sp>
        <p:nvSpPr>
          <p:cNvPr id="4" name="Rectangle 3"/>
          <p:cNvSpPr/>
          <p:nvPr/>
        </p:nvSpPr>
        <p:spPr>
          <a:xfrm>
            <a:off x="255325" y="1246476"/>
            <a:ext cx="8651169" cy="430887"/>
          </a:xfrm>
          <a:prstGeom prst="rect">
            <a:avLst/>
          </a:prstGeom>
        </p:spPr>
        <p:txBody>
          <a:bodyPr wrap="square">
            <a:spAutoFit/>
          </a:bodyPr>
          <a:lstStyle/>
          <a:p>
            <a:pPr>
              <a:spcBef>
                <a:spcPts val="600"/>
              </a:spcBef>
            </a:pPr>
            <a:r>
              <a:rPr lang="en-GB" sz="2200" b="1" dirty="0">
                <a:solidFill>
                  <a:srgbClr val="002060"/>
                </a:solidFill>
                <a:latin typeface="Arial" panose="020B0604020202020204" pitchFamily="34" charset="0"/>
                <a:cs typeface="Arial" panose="020B0604020202020204" pitchFamily="34" charset="0"/>
              </a:rPr>
              <a:t>14.1 </a:t>
            </a:r>
            <a:r>
              <a:rPr lang="en-GB" sz="2200" b="1" dirty="0">
                <a:solidFill>
                  <a:srgbClr val="0066CC"/>
                </a:solidFill>
                <a:latin typeface="Arial" panose="020B0604020202020204" pitchFamily="34" charset="0"/>
                <a:cs typeface="Arial" panose="020B0604020202020204" pitchFamily="34" charset="0"/>
              </a:rPr>
              <a:t>Handling information</a:t>
            </a:r>
          </a:p>
        </p:txBody>
      </p:sp>
      <p:sp>
        <p:nvSpPr>
          <p:cNvPr id="6" name="Title Placeholder 1"/>
          <p:cNvSpPr txBox="1">
            <a:spLocks/>
          </p:cNvSpPr>
          <p:nvPr/>
        </p:nvSpPr>
        <p:spPr>
          <a:xfrm>
            <a:off x="4472246" y="5055910"/>
            <a:ext cx="2185060" cy="552173"/>
          </a:xfrm>
          <a:prstGeom prst="rect">
            <a:avLst/>
          </a:prstGeom>
        </p:spPr>
        <p:txBody>
          <a:bodyPr vert="horz" lIns="91440" tIns="45720" rIns="91440" bIns="45720" rtlCol="0" anchor="t">
            <a:noAutofit/>
          </a:bodyPr>
          <a:lstStyle>
            <a:lvl1pPr algn="l" defTabSz="914400" rtl="0" eaLnBrk="1" latinLnBrk="0" hangingPunct="1">
              <a:spcBef>
                <a:spcPct val="0"/>
              </a:spcBef>
              <a:buNone/>
              <a:defRPr sz="4400" b="1" kern="1200">
                <a:solidFill>
                  <a:schemeClr val="bg1"/>
                </a:solidFill>
                <a:latin typeface="Arial" panose="020B0604020202020204" pitchFamily="34" charset="0"/>
                <a:ea typeface="+mj-ea"/>
                <a:cs typeface="Arial" panose="020B0604020202020204" pitchFamily="34" charset="0"/>
              </a:defRPr>
            </a:lvl1pPr>
          </a:lstStyle>
          <a:p>
            <a:r>
              <a:rPr lang="en-US" sz="2400" dirty="0">
                <a:solidFill>
                  <a:srgbClr val="002060"/>
                </a:solidFill>
              </a:rPr>
              <a:t>Standard</a:t>
            </a:r>
            <a:endParaRPr lang="en-GB" sz="2400" dirty="0">
              <a:solidFill>
                <a:srgbClr val="002060"/>
              </a:solidFill>
            </a:endParaRPr>
          </a:p>
        </p:txBody>
      </p:sp>
      <p:sp>
        <p:nvSpPr>
          <p:cNvPr id="7" name="TextBox 6"/>
          <p:cNvSpPr txBox="1"/>
          <p:nvPr/>
        </p:nvSpPr>
        <p:spPr>
          <a:xfrm>
            <a:off x="5564763" y="3730829"/>
            <a:ext cx="6316842" cy="3939540"/>
          </a:xfrm>
          <a:prstGeom prst="rect">
            <a:avLst/>
          </a:prstGeom>
          <a:noFill/>
        </p:spPr>
        <p:txBody>
          <a:bodyPr wrap="square" rtlCol="0">
            <a:spAutoFit/>
          </a:bodyPr>
          <a:lstStyle/>
          <a:p>
            <a:r>
              <a:rPr lang="en-GB" sz="25000" dirty="0">
                <a:solidFill>
                  <a:srgbClr val="002060"/>
                </a:solidFill>
                <a:latin typeface="Arial" panose="020B0604020202020204" pitchFamily="34" charset="0"/>
                <a:cs typeface="Arial" panose="020B0604020202020204" pitchFamily="34" charset="0"/>
              </a:rPr>
              <a:t>14</a:t>
            </a:r>
          </a:p>
        </p:txBody>
      </p:sp>
    </p:spTree>
    <p:extLst>
      <p:ext uri="{BB962C8B-B14F-4D97-AF65-F5344CB8AC3E}">
        <p14:creationId xmlns:p14="http://schemas.microsoft.com/office/powerpoint/2010/main" val="350759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Handling information</a:t>
            </a:r>
          </a:p>
        </p:txBody>
      </p:sp>
      <p:sp>
        <p:nvSpPr>
          <p:cNvPr id="3" name="Content Placeholder 2"/>
          <p:cNvSpPr>
            <a:spLocks noGrp="1"/>
          </p:cNvSpPr>
          <p:nvPr>
            <p:ph idx="1"/>
          </p:nvPr>
        </p:nvSpPr>
        <p:spPr>
          <a:xfrm>
            <a:off x="255324" y="1320673"/>
            <a:ext cx="4340489" cy="5377010"/>
          </a:xfrm>
        </p:spPr>
        <p:txBody>
          <a:bodyPr>
            <a:normAutofit/>
          </a:bodyPr>
          <a:lstStyle/>
          <a:p>
            <a:pPr marL="0" indent="0">
              <a:buNone/>
            </a:pPr>
            <a:r>
              <a:rPr lang="en-GB" dirty="0"/>
              <a:t>The information about an individual's care and support may be personal and sensitive. This information must be treated as confidential and only shared with people who need to know.</a:t>
            </a:r>
          </a:p>
          <a:p>
            <a:pPr marL="0" indent="0">
              <a:buNone/>
            </a:pPr>
            <a:r>
              <a:rPr lang="en-GB" dirty="0"/>
              <a:t>Respecting confidentiality is:</a:t>
            </a:r>
          </a:p>
          <a:p>
            <a:r>
              <a:rPr lang="en-GB" dirty="0"/>
              <a:t>A legal requirement</a:t>
            </a:r>
          </a:p>
          <a:p>
            <a:r>
              <a:rPr lang="en-GB" dirty="0"/>
              <a:t>Essential to promote the individual</a:t>
            </a:r>
          </a:p>
          <a:p>
            <a:r>
              <a:rPr lang="en-GB" dirty="0"/>
              <a:t>An important part of building trust. </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22245" r="26345"/>
          <a:stretch/>
        </p:blipFill>
        <p:spPr>
          <a:xfrm>
            <a:off x="5213269" y="1258783"/>
            <a:ext cx="3716976" cy="4959975"/>
          </a:xfrm>
          <a:prstGeom prst="rect">
            <a:avLst/>
          </a:prstGeom>
        </p:spPr>
      </p:pic>
    </p:spTree>
    <p:extLst>
      <p:ext uri="{BB962C8B-B14F-4D97-AF65-F5344CB8AC3E}">
        <p14:creationId xmlns:p14="http://schemas.microsoft.com/office/powerpoint/2010/main" val="187587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Information sharing	</a:t>
            </a:r>
          </a:p>
        </p:txBody>
      </p:sp>
      <p:sp>
        <p:nvSpPr>
          <p:cNvPr id="3" name="Content Placeholder 2"/>
          <p:cNvSpPr>
            <a:spLocks noGrp="1"/>
          </p:cNvSpPr>
          <p:nvPr>
            <p:ph idx="1"/>
          </p:nvPr>
        </p:nvSpPr>
        <p:spPr>
          <a:xfrm>
            <a:off x="255324" y="1320673"/>
            <a:ext cx="8651169" cy="1505193"/>
          </a:xfrm>
        </p:spPr>
        <p:txBody>
          <a:bodyPr>
            <a:normAutofit/>
          </a:bodyPr>
          <a:lstStyle/>
          <a:p>
            <a:r>
              <a:rPr lang="en-GB" dirty="0"/>
              <a:t>Information can be shared with </a:t>
            </a:r>
            <a:br>
              <a:rPr lang="en-GB" dirty="0"/>
            </a:br>
            <a:r>
              <a:rPr lang="en-GB" dirty="0"/>
              <a:t>people who need-to-know. </a:t>
            </a:r>
          </a:p>
          <a:p>
            <a:r>
              <a:rPr lang="en-GB" dirty="0"/>
              <a:t>Which of the people below would ‘need-to-know’ about an individual’s care and support needs?</a:t>
            </a:r>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5323" y="2953011"/>
            <a:ext cx="7855523"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The individual’s neighbour</a:t>
            </a:r>
          </a:p>
        </p:txBody>
      </p:sp>
      <p:sp>
        <p:nvSpPr>
          <p:cNvPr id="6" name="Rectangle 5"/>
          <p:cNvSpPr/>
          <p:nvPr/>
        </p:nvSpPr>
        <p:spPr>
          <a:xfrm>
            <a:off x="8200405" y="3284837"/>
            <a:ext cx="539742" cy="646331"/>
          </a:xfrm>
          <a:prstGeom prst="rect">
            <a:avLst/>
          </a:prstGeom>
        </p:spPr>
        <p:txBody>
          <a:bodyPr wrap="square">
            <a:spAutoFit/>
          </a:bodyPr>
          <a:lstStyle/>
          <a:p>
            <a:pPr algn="ctr" defTabSz="914400">
              <a:defRPr/>
            </a:pPr>
            <a:r>
              <a:rPr lang="en-GB" sz="3600" b="1" dirty="0">
                <a:solidFill>
                  <a:srgbClr val="00B050"/>
                </a:solidFill>
                <a:latin typeface="Arial" panose="020B0604020202020204" pitchFamily="34" charset="0"/>
                <a:cs typeface="Arial" panose="020B0604020202020204" pitchFamily="34" charset="0"/>
                <a:sym typeface="Wingdings"/>
              </a:rPr>
              <a:t></a:t>
            </a:r>
            <a:endParaRPr lang="en-GB" sz="3600" b="1" dirty="0">
              <a:solidFill>
                <a:srgbClr val="00B050"/>
              </a:solidFill>
              <a:latin typeface="Arial" panose="020B0604020202020204" pitchFamily="34" charset="0"/>
              <a:cs typeface="Arial" panose="020B0604020202020204" pitchFamily="34" charset="0"/>
            </a:endParaRPr>
          </a:p>
        </p:txBody>
      </p:sp>
      <p:sp>
        <p:nvSpPr>
          <p:cNvPr id="7" name="Rectangle 6"/>
          <p:cNvSpPr/>
          <p:nvPr/>
        </p:nvSpPr>
        <p:spPr>
          <a:xfrm>
            <a:off x="8316115" y="2912275"/>
            <a:ext cx="370614" cy="461665"/>
          </a:xfrm>
          <a:prstGeom prst="rect">
            <a:avLst/>
          </a:prstGeom>
        </p:spPr>
        <p:txBody>
          <a:bodyPr wrap="none">
            <a:spAutoFit/>
          </a:bodyPr>
          <a:lstStyle/>
          <a:p>
            <a:pPr algn="ctr"/>
            <a:r>
              <a:rPr lang="en-GB" sz="2400" b="1" dirty="0">
                <a:solidFill>
                  <a:srgbClr val="FF0000"/>
                </a:solidFill>
                <a:latin typeface="Arial Rounded MT Bold" panose="020F0704030504030204" pitchFamily="34" charset="0"/>
                <a:cs typeface="Adobe Devanagari" pitchFamily="18" charset="0"/>
              </a:rPr>
              <a:t>X</a:t>
            </a:r>
          </a:p>
        </p:txBody>
      </p:sp>
      <p:sp>
        <p:nvSpPr>
          <p:cNvPr id="8" name="Rectangle 7"/>
          <p:cNvSpPr/>
          <p:nvPr/>
        </p:nvSpPr>
        <p:spPr>
          <a:xfrm>
            <a:off x="255325" y="3417906"/>
            <a:ext cx="7855523"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A health and social care worker who is involved in providing care</a:t>
            </a:r>
          </a:p>
        </p:txBody>
      </p:sp>
      <p:sp>
        <p:nvSpPr>
          <p:cNvPr id="9" name="Rectangle 8"/>
          <p:cNvSpPr/>
          <p:nvPr/>
        </p:nvSpPr>
        <p:spPr>
          <a:xfrm>
            <a:off x="255322" y="3873194"/>
            <a:ext cx="7855523"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The individual's family or friends</a:t>
            </a:r>
          </a:p>
        </p:txBody>
      </p:sp>
      <p:sp>
        <p:nvSpPr>
          <p:cNvPr id="10" name="Rectangle 9"/>
          <p:cNvSpPr/>
          <p:nvPr/>
        </p:nvSpPr>
        <p:spPr>
          <a:xfrm>
            <a:off x="255325" y="4360912"/>
            <a:ext cx="7855523" cy="380195"/>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The worker’s family or friends</a:t>
            </a:r>
          </a:p>
        </p:txBody>
      </p:sp>
      <p:sp>
        <p:nvSpPr>
          <p:cNvPr id="11" name="Rectangle 10"/>
          <p:cNvSpPr/>
          <p:nvPr/>
        </p:nvSpPr>
        <p:spPr>
          <a:xfrm>
            <a:off x="255321" y="4813193"/>
            <a:ext cx="7855523" cy="61231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A health and social care worker not involved in providing care </a:t>
            </a:r>
            <a:br>
              <a:rPr lang="en-GB" sz="1900" dirty="0">
                <a:solidFill>
                  <a:srgbClr val="002060"/>
                </a:solidFill>
                <a:latin typeface="Arial" panose="020B0604020202020204" pitchFamily="34" charset="0"/>
                <a:cs typeface="Arial" panose="020B0604020202020204" pitchFamily="34" charset="0"/>
              </a:rPr>
            </a:br>
            <a:r>
              <a:rPr lang="en-GB" sz="1900" dirty="0">
                <a:solidFill>
                  <a:srgbClr val="002060"/>
                </a:solidFill>
                <a:latin typeface="Arial" panose="020B0604020202020204" pitchFamily="34" charset="0"/>
                <a:cs typeface="Arial" panose="020B0604020202020204" pitchFamily="34" charset="0"/>
              </a:rPr>
              <a:t>to the individual</a:t>
            </a:r>
          </a:p>
        </p:txBody>
      </p:sp>
      <p:sp>
        <p:nvSpPr>
          <p:cNvPr id="12" name="Rectangle 11"/>
          <p:cNvSpPr/>
          <p:nvPr/>
        </p:nvSpPr>
        <p:spPr>
          <a:xfrm>
            <a:off x="255325" y="5532130"/>
            <a:ext cx="7855523" cy="612310"/>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GB" sz="1900" dirty="0">
                <a:solidFill>
                  <a:srgbClr val="002060"/>
                </a:solidFill>
                <a:latin typeface="Arial" panose="020B0604020202020204" pitchFamily="34" charset="0"/>
                <a:cs typeface="Arial" panose="020B0604020202020204" pitchFamily="34" charset="0"/>
              </a:rPr>
              <a:t>A worker in a different role who is involved in providing care to </a:t>
            </a:r>
            <a:br>
              <a:rPr lang="en-GB" sz="1900" dirty="0">
                <a:solidFill>
                  <a:srgbClr val="002060"/>
                </a:solidFill>
                <a:latin typeface="Arial" panose="020B0604020202020204" pitchFamily="34" charset="0"/>
                <a:cs typeface="Arial" panose="020B0604020202020204" pitchFamily="34" charset="0"/>
              </a:rPr>
            </a:br>
            <a:r>
              <a:rPr lang="en-GB" sz="1900" dirty="0">
                <a:solidFill>
                  <a:srgbClr val="002060"/>
                </a:solidFill>
                <a:latin typeface="Arial" panose="020B0604020202020204" pitchFamily="34" charset="0"/>
                <a:cs typeface="Arial" panose="020B0604020202020204" pitchFamily="34" charset="0"/>
              </a:rPr>
              <a:t>the individual</a:t>
            </a:r>
          </a:p>
        </p:txBody>
      </p:sp>
      <p:sp>
        <p:nvSpPr>
          <p:cNvPr id="13" name="Rectangle 12"/>
          <p:cNvSpPr/>
          <p:nvPr/>
        </p:nvSpPr>
        <p:spPr>
          <a:xfrm>
            <a:off x="8310066" y="3819085"/>
            <a:ext cx="370614" cy="461665"/>
          </a:xfrm>
          <a:prstGeom prst="rect">
            <a:avLst/>
          </a:prstGeom>
        </p:spPr>
        <p:txBody>
          <a:bodyPr wrap="none">
            <a:spAutoFit/>
          </a:bodyPr>
          <a:lstStyle/>
          <a:p>
            <a:pPr algn="ctr"/>
            <a:r>
              <a:rPr lang="en-GB" sz="2400" b="1" dirty="0">
                <a:solidFill>
                  <a:srgbClr val="FF0000"/>
                </a:solidFill>
                <a:latin typeface="Arial Rounded MT Bold" panose="020F0704030504030204" pitchFamily="34" charset="0"/>
                <a:cs typeface="Adobe Devanagari" pitchFamily="18" charset="0"/>
              </a:rPr>
              <a:t>X</a:t>
            </a:r>
          </a:p>
        </p:txBody>
      </p:sp>
      <p:sp>
        <p:nvSpPr>
          <p:cNvPr id="14" name="Rectangle 13"/>
          <p:cNvSpPr/>
          <p:nvPr/>
        </p:nvSpPr>
        <p:spPr>
          <a:xfrm>
            <a:off x="8321849" y="4327954"/>
            <a:ext cx="370614" cy="461665"/>
          </a:xfrm>
          <a:prstGeom prst="rect">
            <a:avLst/>
          </a:prstGeom>
        </p:spPr>
        <p:txBody>
          <a:bodyPr wrap="none">
            <a:spAutoFit/>
          </a:bodyPr>
          <a:lstStyle/>
          <a:p>
            <a:pPr algn="ctr"/>
            <a:r>
              <a:rPr lang="en-GB" sz="2400" b="1" dirty="0">
                <a:solidFill>
                  <a:srgbClr val="FF0000"/>
                </a:solidFill>
                <a:latin typeface="Arial Rounded MT Bold" panose="020F0704030504030204" pitchFamily="34" charset="0"/>
                <a:cs typeface="Adobe Devanagari" pitchFamily="18" charset="0"/>
              </a:rPr>
              <a:t>X</a:t>
            </a:r>
          </a:p>
        </p:txBody>
      </p:sp>
      <p:sp>
        <p:nvSpPr>
          <p:cNvPr id="15" name="Rectangle 14"/>
          <p:cNvSpPr/>
          <p:nvPr/>
        </p:nvSpPr>
        <p:spPr>
          <a:xfrm>
            <a:off x="8345783" y="4888515"/>
            <a:ext cx="370614" cy="461665"/>
          </a:xfrm>
          <a:prstGeom prst="rect">
            <a:avLst/>
          </a:prstGeom>
        </p:spPr>
        <p:txBody>
          <a:bodyPr wrap="none">
            <a:spAutoFit/>
          </a:bodyPr>
          <a:lstStyle/>
          <a:p>
            <a:pPr algn="ctr"/>
            <a:r>
              <a:rPr lang="en-GB" sz="2400" b="1" dirty="0">
                <a:solidFill>
                  <a:srgbClr val="FF0000"/>
                </a:solidFill>
                <a:latin typeface="Arial Rounded MT Bold" panose="020F0704030504030204" pitchFamily="34" charset="0"/>
                <a:cs typeface="Adobe Devanagari" pitchFamily="18" charset="0"/>
              </a:rPr>
              <a:t>X</a:t>
            </a:r>
          </a:p>
        </p:txBody>
      </p:sp>
      <p:sp>
        <p:nvSpPr>
          <p:cNvPr id="16" name="Rectangle 15"/>
          <p:cNvSpPr/>
          <p:nvPr/>
        </p:nvSpPr>
        <p:spPr>
          <a:xfrm>
            <a:off x="8266214" y="5498109"/>
            <a:ext cx="539742" cy="646331"/>
          </a:xfrm>
          <a:prstGeom prst="rect">
            <a:avLst/>
          </a:prstGeom>
        </p:spPr>
        <p:txBody>
          <a:bodyPr wrap="square">
            <a:spAutoFit/>
          </a:bodyPr>
          <a:lstStyle/>
          <a:p>
            <a:pPr algn="ctr" defTabSz="914400">
              <a:defRPr/>
            </a:pPr>
            <a:r>
              <a:rPr lang="en-GB" sz="3600" b="1" dirty="0">
                <a:solidFill>
                  <a:srgbClr val="00B050"/>
                </a:solidFill>
                <a:latin typeface="Arial" panose="020B0604020202020204" pitchFamily="34" charset="0"/>
                <a:cs typeface="Arial" panose="020B0604020202020204" pitchFamily="34" charset="0"/>
                <a:sym typeface="Wingdings"/>
              </a:rPr>
              <a:t></a:t>
            </a:r>
            <a:endParaRPr lang="en-GB" sz="3600" b="1" dirty="0">
              <a:solidFill>
                <a:srgbClr val="00B050"/>
              </a:solidFill>
              <a:latin typeface="Arial" panose="020B0604020202020204" pitchFamily="34" charset="0"/>
              <a:cs typeface="Arial" panose="020B0604020202020204" pitchFamily="34" charset="0"/>
            </a:endParaRPr>
          </a:p>
        </p:txBody>
      </p:sp>
      <p:sp>
        <p:nvSpPr>
          <p:cNvPr id="17" name="Rectangle 16"/>
          <p:cNvSpPr/>
          <p:nvPr/>
        </p:nvSpPr>
        <p:spPr>
          <a:xfrm>
            <a:off x="8110846" y="1433015"/>
            <a:ext cx="779675" cy="50939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No</a:t>
            </a:r>
          </a:p>
        </p:txBody>
      </p:sp>
      <p:sp>
        <p:nvSpPr>
          <p:cNvPr id="18" name="Rectangle 17"/>
          <p:cNvSpPr/>
          <p:nvPr/>
        </p:nvSpPr>
        <p:spPr>
          <a:xfrm>
            <a:off x="6863224" y="1433015"/>
            <a:ext cx="779675" cy="509399"/>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latin typeface="Arial" panose="020B0604020202020204" pitchFamily="34" charset="0"/>
                <a:cs typeface="Arial" panose="020B0604020202020204" pitchFamily="34" charset="0"/>
              </a:rPr>
              <a:t>Yes</a:t>
            </a:r>
          </a:p>
        </p:txBody>
      </p:sp>
      <p:sp>
        <p:nvSpPr>
          <p:cNvPr id="19" name="Rectangle 18"/>
          <p:cNvSpPr/>
          <p:nvPr/>
        </p:nvSpPr>
        <p:spPr>
          <a:xfrm>
            <a:off x="6323482" y="1343712"/>
            <a:ext cx="539742" cy="707886"/>
          </a:xfrm>
          <a:prstGeom prst="rect">
            <a:avLst/>
          </a:prstGeom>
        </p:spPr>
        <p:txBody>
          <a:bodyPr wrap="square">
            <a:spAutoFit/>
          </a:bodyPr>
          <a:lstStyle/>
          <a:p>
            <a:pPr algn="ctr" defTabSz="914400">
              <a:defRPr/>
            </a:pPr>
            <a:r>
              <a:rPr lang="en-GB" sz="4000" b="1" dirty="0">
                <a:solidFill>
                  <a:srgbClr val="00B050"/>
                </a:solidFill>
                <a:latin typeface="Arial" panose="020B0604020202020204" pitchFamily="34" charset="0"/>
                <a:cs typeface="Arial" panose="020B0604020202020204" pitchFamily="34" charset="0"/>
                <a:sym typeface="Wingdings"/>
              </a:rPr>
              <a:t></a:t>
            </a:r>
            <a:endParaRPr lang="en-GB" sz="4000" b="1" dirty="0">
              <a:solidFill>
                <a:srgbClr val="00B050"/>
              </a:solidFill>
              <a:latin typeface="Arial" panose="020B0604020202020204" pitchFamily="34" charset="0"/>
              <a:cs typeface="Arial" panose="020B0604020202020204" pitchFamily="34" charset="0"/>
            </a:endParaRPr>
          </a:p>
        </p:txBody>
      </p:sp>
      <p:sp>
        <p:nvSpPr>
          <p:cNvPr id="20" name="Rectangle 19"/>
          <p:cNvSpPr/>
          <p:nvPr/>
        </p:nvSpPr>
        <p:spPr>
          <a:xfrm>
            <a:off x="7655183" y="1428581"/>
            <a:ext cx="401071" cy="523220"/>
          </a:xfrm>
          <a:prstGeom prst="rect">
            <a:avLst/>
          </a:prstGeom>
        </p:spPr>
        <p:txBody>
          <a:bodyPr wrap="none">
            <a:spAutoFit/>
          </a:bodyPr>
          <a:lstStyle/>
          <a:p>
            <a:pPr algn="ctr"/>
            <a:r>
              <a:rPr lang="en-GB" sz="2800" b="1" dirty="0">
                <a:solidFill>
                  <a:srgbClr val="FF0000"/>
                </a:solidFill>
                <a:latin typeface="Arial Rounded MT Bold" panose="020F0704030504030204" pitchFamily="34" charset="0"/>
                <a:cs typeface="Adobe Devanagari" pitchFamily="18" charset="0"/>
              </a:rPr>
              <a:t>X</a:t>
            </a:r>
          </a:p>
        </p:txBody>
      </p:sp>
    </p:spTree>
    <p:extLst>
      <p:ext uri="{BB962C8B-B14F-4D97-AF65-F5344CB8AC3E}">
        <p14:creationId xmlns:p14="http://schemas.microsoft.com/office/powerpoint/2010/main" val="2568724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500"/>
                                        <p:tgtEl>
                                          <p:spTgt spid="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animBg="1"/>
      <p:bldP spid="9" grpId="0" animBg="1"/>
      <p:bldP spid="10" grpId="0" animBg="1"/>
      <p:bldP spid="11" grpId="0" animBg="1"/>
      <p:bldP spid="12" grpId="0" animBg="1"/>
      <p:bldP spid="13" grpId="0"/>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Social media</a:t>
            </a:r>
          </a:p>
        </p:txBody>
      </p:sp>
      <p:sp>
        <p:nvSpPr>
          <p:cNvPr id="3" name="Content Placeholder 2"/>
          <p:cNvSpPr>
            <a:spLocks noGrp="1"/>
          </p:cNvSpPr>
          <p:nvPr>
            <p:ph idx="1"/>
          </p:nvPr>
        </p:nvSpPr>
        <p:spPr>
          <a:xfrm>
            <a:off x="255325" y="1320672"/>
            <a:ext cx="4340488" cy="4806995"/>
          </a:xfrm>
        </p:spPr>
        <p:txBody>
          <a:bodyPr/>
          <a:lstStyle/>
          <a:p>
            <a:pPr>
              <a:spcBef>
                <a:spcPts val="600"/>
              </a:spcBef>
            </a:pPr>
            <a:r>
              <a:rPr lang="en-GB" dirty="0"/>
              <a:t>The internet enables sharing of information through social media such as ‘Facebook’ and ‘Twitter’</a:t>
            </a:r>
          </a:p>
          <a:p>
            <a:pPr>
              <a:spcBef>
                <a:spcPts val="600"/>
              </a:spcBef>
            </a:pPr>
            <a:r>
              <a:rPr lang="en-GB" dirty="0"/>
              <a:t>Mobile internet technology makes it possible to share information instantly increasing the risks of breaching confidentiality.</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l="9185" r="35853"/>
          <a:stretch/>
        </p:blipFill>
        <p:spPr>
          <a:xfrm>
            <a:off x="4819576" y="1228106"/>
            <a:ext cx="4039416" cy="4899561"/>
          </a:xfrm>
          <a:prstGeom prst="rect">
            <a:avLst/>
          </a:prstGeom>
        </p:spPr>
      </p:pic>
    </p:spTree>
    <p:extLst>
      <p:ext uri="{BB962C8B-B14F-4D97-AF65-F5344CB8AC3E}">
        <p14:creationId xmlns:p14="http://schemas.microsoft.com/office/powerpoint/2010/main" val="183269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Data Protection Act</a:t>
            </a:r>
          </a:p>
        </p:txBody>
      </p:sp>
      <p:sp>
        <p:nvSpPr>
          <p:cNvPr id="3" name="Content Placeholder 2"/>
          <p:cNvSpPr>
            <a:spLocks noGrp="1"/>
          </p:cNvSpPr>
          <p:nvPr>
            <p:ph idx="1"/>
          </p:nvPr>
        </p:nvSpPr>
        <p:spPr>
          <a:xfrm>
            <a:off x="255325" y="1320672"/>
            <a:ext cx="8627418" cy="5151379"/>
          </a:xfrm>
        </p:spPr>
        <p:txBody>
          <a:bodyPr>
            <a:normAutofit lnSpcReduction="10000"/>
          </a:bodyPr>
          <a:lstStyle/>
          <a:p>
            <a:pPr marL="0" indent="0">
              <a:buNone/>
            </a:pPr>
            <a:r>
              <a:rPr lang="en-GB" dirty="0"/>
              <a:t>The Data Protection Act 1984 introduced rules on the storage and use of information.  The Act was revised in 2003 to include paper-based filing systems data. </a:t>
            </a:r>
          </a:p>
          <a:p>
            <a:pPr marL="0" indent="0">
              <a:buNone/>
            </a:pPr>
            <a:r>
              <a:rPr lang="en-GB" dirty="0"/>
              <a:t>1. Must be processed in a fair and lawful way</a:t>
            </a:r>
          </a:p>
          <a:p>
            <a:pPr marL="0" indent="0">
              <a:buNone/>
            </a:pPr>
            <a:r>
              <a:rPr lang="en-GB" dirty="0"/>
              <a:t>2. Can only be processed for limited purpose, e.g. in a way previously specified that you have consented to</a:t>
            </a:r>
          </a:p>
          <a:p>
            <a:pPr marL="0" indent="0">
              <a:buNone/>
            </a:pPr>
            <a:r>
              <a:rPr lang="en-GB" dirty="0"/>
              <a:t>3. Have to be relevant, adequate to their intended use and kept to a minimum</a:t>
            </a:r>
          </a:p>
          <a:p>
            <a:pPr marL="0" indent="0">
              <a:buNone/>
            </a:pPr>
            <a:r>
              <a:rPr lang="en-GB" dirty="0"/>
              <a:t>4. Have to be accurate and up-to-date</a:t>
            </a:r>
          </a:p>
          <a:p>
            <a:pPr marL="0" indent="0">
              <a:buNone/>
            </a:pPr>
            <a:r>
              <a:rPr lang="en-GB" dirty="0"/>
              <a:t>5. Should not be kept for longer than necessary</a:t>
            </a:r>
          </a:p>
          <a:p>
            <a:pPr marL="0" indent="0">
              <a:buNone/>
            </a:pPr>
            <a:r>
              <a:rPr lang="en-GB" dirty="0"/>
              <a:t>6. Should be processed in accordance with your rights</a:t>
            </a:r>
          </a:p>
          <a:p>
            <a:pPr marL="0" indent="0">
              <a:buNone/>
            </a:pPr>
            <a:r>
              <a:rPr lang="en-GB" dirty="0"/>
              <a:t>7. Should be stored securely</a:t>
            </a:r>
          </a:p>
          <a:p>
            <a:pPr marL="0" indent="0">
              <a:buNone/>
            </a:pPr>
            <a:r>
              <a:rPr lang="en-GB" dirty="0"/>
              <a:t>8. Should not be transferred to other countries where there is no adequate protection in place.</a:t>
            </a:r>
          </a:p>
          <a:p>
            <a:endParaRPr lang="en-GB" dirty="0"/>
          </a:p>
        </p:txBody>
      </p:sp>
    </p:spTree>
    <p:extLst>
      <p:ext uri="{BB962C8B-B14F-4D97-AF65-F5344CB8AC3E}">
        <p14:creationId xmlns:p14="http://schemas.microsoft.com/office/powerpoint/2010/main" val="2947352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500"/>
                                        <p:tgtEl>
                                          <p:spTgt spid="3">
                                            <p:txEl>
                                              <p:pRg st="2" end="2"/>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500"/>
                                        <p:tgtEl>
                                          <p:spTgt spid="3">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Freedom of Information Act</a:t>
            </a:r>
          </a:p>
        </p:txBody>
      </p:sp>
      <p:sp>
        <p:nvSpPr>
          <p:cNvPr id="3" name="Content Placeholder 2"/>
          <p:cNvSpPr>
            <a:spLocks noGrp="1"/>
          </p:cNvSpPr>
          <p:nvPr>
            <p:ph idx="1"/>
          </p:nvPr>
        </p:nvSpPr>
        <p:spPr>
          <a:xfrm>
            <a:off x="255324" y="1320673"/>
            <a:ext cx="8639293" cy="1565031"/>
          </a:xfrm>
        </p:spPr>
        <p:txBody>
          <a:bodyPr/>
          <a:lstStyle/>
          <a:p>
            <a:pPr marL="0" indent="0">
              <a:buNone/>
            </a:pPr>
            <a:r>
              <a:rPr lang="en-GB" dirty="0"/>
              <a:t>The Freedom of Information Act and the Environmental Information Regulations allow members of the public to access recorded information held by public authorities in England, Northern Ireland and Wales.</a:t>
            </a:r>
          </a:p>
          <a:p>
            <a:endParaRPr lang="en-GB" dirty="0"/>
          </a:p>
        </p:txBody>
      </p:sp>
      <p:pic>
        <p:nvPicPr>
          <p:cNvPr id="4" name="Picture 3"/>
          <p:cNvPicPr>
            <a:picLocks noChangeAspect="1"/>
          </p:cNvPicPr>
          <p:nvPr/>
        </p:nvPicPr>
        <p:blipFill rotWithShape="1">
          <a:blip r:embed="rId3" cstate="screen">
            <a:extLst>
              <a:ext uri="{28A0092B-C50C-407E-A947-70E740481C1C}">
                <a14:useLocalDpi xmlns:a14="http://schemas.microsoft.com/office/drawing/2010/main"/>
              </a:ext>
            </a:extLst>
          </a:blip>
          <a:srcRect t="25439" b="16628"/>
          <a:stretch/>
        </p:blipFill>
        <p:spPr>
          <a:xfrm>
            <a:off x="255324" y="2814451"/>
            <a:ext cx="8639293" cy="3467596"/>
          </a:xfrm>
          <a:prstGeom prst="rect">
            <a:avLst/>
          </a:prstGeom>
        </p:spPr>
      </p:pic>
    </p:spTree>
    <p:extLst>
      <p:ext uri="{BB962C8B-B14F-4D97-AF65-F5344CB8AC3E}">
        <p14:creationId xmlns:p14="http://schemas.microsoft.com/office/powerpoint/2010/main" val="4052186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324" y="87202"/>
            <a:ext cx="8651169" cy="920234"/>
          </a:xfrm>
        </p:spPr>
        <p:txBody>
          <a:bodyPr>
            <a:normAutofit fontScale="90000"/>
          </a:bodyPr>
          <a:lstStyle/>
          <a:p>
            <a:r>
              <a:rPr lang="en-GB" dirty="0"/>
              <a:t>Handling information in health </a:t>
            </a:r>
            <a:br>
              <a:rPr lang="en-GB" dirty="0"/>
            </a:br>
            <a:r>
              <a:rPr lang="en-GB" dirty="0"/>
              <a:t>and social care</a:t>
            </a:r>
          </a:p>
        </p:txBody>
      </p:sp>
      <p:sp>
        <p:nvSpPr>
          <p:cNvPr id="3" name="Content Placeholder 2"/>
          <p:cNvSpPr>
            <a:spLocks noGrp="1"/>
          </p:cNvSpPr>
          <p:nvPr>
            <p:ph idx="1"/>
          </p:nvPr>
        </p:nvSpPr>
        <p:spPr>
          <a:xfrm>
            <a:off x="255324" y="1320673"/>
            <a:ext cx="8574381" cy="4528932"/>
          </a:xfrm>
        </p:spPr>
        <p:txBody>
          <a:bodyPr/>
          <a:lstStyle/>
          <a:p>
            <a:r>
              <a:rPr lang="en-GB" dirty="0"/>
              <a:t>You must always work in agreed ways that </a:t>
            </a:r>
            <a:br>
              <a:rPr lang="en-GB" dirty="0"/>
            </a:br>
            <a:r>
              <a:rPr lang="en-GB" dirty="0"/>
              <a:t>protect information </a:t>
            </a:r>
          </a:p>
          <a:p>
            <a:r>
              <a:rPr lang="en-GB" dirty="0"/>
              <a:t>Examples of policies and procedures which protect information include:</a:t>
            </a:r>
          </a:p>
          <a:p>
            <a:endParaRPr lang="en-GB" dirty="0"/>
          </a:p>
          <a:p>
            <a:endParaRPr lang="en-GB" dirty="0"/>
          </a:p>
        </p:txBody>
      </p:sp>
      <p:pic>
        <p:nvPicPr>
          <p:cNvPr id="4" name="Picture 3"/>
          <p:cNvPicPr>
            <a:picLocks/>
          </p:cNvPicPr>
          <p:nvPr/>
        </p:nvPicPr>
        <p:blipFill rotWithShape="1">
          <a:blip r:embed="rId3" cstate="screen">
            <a:extLst>
              <a:ext uri="{28A0092B-C50C-407E-A947-70E740481C1C}">
                <a14:useLocalDpi xmlns:a14="http://schemas.microsoft.com/office/drawing/2010/main"/>
              </a:ext>
            </a:extLst>
          </a:blip>
          <a:srcRect l="-8812" t="-35807" r="-8812" b="-35807"/>
          <a:stretch/>
        </p:blipFill>
        <p:spPr>
          <a:xfrm>
            <a:off x="8110847" y="584501"/>
            <a:ext cx="718859" cy="597960"/>
          </a:xfrm>
          <a:prstGeom prst="ellipse">
            <a:avLst/>
          </a:prstGeom>
          <a:solidFill>
            <a:srgbClr val="002060"/>
          </a:solidFill>
          <a:ln w="31750">
            <a:solidFill>
              <a:schemeClr val="bg1"/>
            </a:solidFill>
          </a:ln>
        </p:spPr>
      </p:pic>
      <p:sp>
        <p:nvSpPr>
          <p:cNvPr id="5" name="Rectangle 4"/>
          <p:cNvSpPr/>
          <p:nvPr/>
        </p:nvSpPr>
        <p:spPr>
          <a:xfrm>
            <a:off x="258644" y="3147656"/>
            <a:ext cx="2888317" cy="80611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prstClr val="white"/>
                </a:solidFill>
                <a:latin typeface="Arial" panose="020B0604020202020204" pitchFamily="34" charset="0"/>
                <a:cs typeface="Arial" panose="020B0604020202020204" pitchFamily="34" charset="0"/>
              </a:rPr>
              <a:t>Computer firewalls</a:t>
            </a:r>
          </a:p>
        </p:txBody>
      </p:sp>
      <p:sp>
        <p:nvSpPr>
          <p:cNvPr id="6" name="Rectangle 5"/>
          <p:cNvSpPr/>
          <p:nvPr/>
        </p:nvSpPr>
        <p:spPr>
          <a:xfrm>
            <a:off x="255324" y="4025637"/>
            <a:ext cx="4056149" cy="80611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a:solidFill>
                  <a:prstClr val="white"/>
                </a:solidFill>
                <a:latin typeface="Arial" panose="020B0604020202020204" pitchFamily="34" charset="0"/>
                <a:cs typeface="Arial" panose="020B0604020202020204" pitchFamily="34" charset="0"/>
              </a:rPr>
              <a:t>Not sharing passwords with unauthorised people</a:t>
            </a:r>
            <a:endParaRPr lang="en-GB" sz="2200" b="1" dirty="0">
              <a:solidFill>
                <a:prstClr val="white"/>
              </a:solidFill>
              <a:latin typeface="Arial" panose="020B0604020202020204" pitchFamily="34" charset="0"/>
              <a:cs typeface="Arial" panose="020B0604020202020204" pitchFamily="34" charset="0"/>
            </a:endParaRPr>
          </a:p>
        </p:txBody>
      </p:sp>
      <p:sp>
        <p:nvSpPr>
          <p:cNvPr id="7" name="Rectangle 6"/>
          <p:cNvSpPr/>
          <p:nvPr/>
        </p:nvSpPr>
        <p:spPr>
          <a:xfrm>
            <a:off x="3207258" y="3147656"/>
            <a:ext cx="2718530" cy="80611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prstClr val="white"/>
                </a:solidFill>
                <a:latin typeface="Arial" panose="020B0604020202020204" pitchFamily="34" charset="0"/>
                <a:cs typeface="Arial" panose="020B0604020202020204" pitchFamily="34" charset="0"/>
              </a:rPr>
              <a:t>Secure storage of keys</a:t>
            </a:r>
          </a:p>
        </p:txBody>
      </p:sp>
      <p:sp>
        <p:nvSpPr>
          <p:cNvPr id="8" name="Rectangle 7"/>
          <p:cNvSpPr/>
          <p:nvPr/>
        </p:nvSpPr>
        <p:spPr>
          <a:xfrm>
            <a:off x="4382723" y="4025637"/>
            <a:ext cx="4446983" cy="80611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prstClr val="white"/>
                </a:solidFill>
                <a:latin typeface="Arial" panose="020B0604020202020204" pitchFamily="34" charset="0"/>
                <a:cs typeface="Arial" panose="020B0604020202020204" pitchFamily="34" charset="0"/>
              </a:rPr>
              <a:t>Locked filing cabinets and cupboards</a:t>
            </a:r>
          </a:p>
        </p:txBody>
      </p:sp>
      <p:sp>
        <p:nvSpPr>
          <p:cNvPr id="9" name="Rectangle 8"/>
          <p:cNvSpPr/>
          <p:nvPr/>
        </p:nvSpPr>
        <p:spPr>
          <a:xfrm>
            <a:off x="255324" y="4903226"/>
            <a:ext cx="3398957" cy="80611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prstClr val="white"/>
                </a:solidFill>
                <a:latin typeface="Arial" panose="020B0604020202020204" pitchFamily="34" charset="0"/>
                <a:cs typeface="Arial" panose="020B0604020202020204" pitchFamily="34" charset="0"/>
              </a:rPr>
              <a:t>Password protection</a:t>
            </a:r>
          </a:p>
        </p:txBody>
      </p:sp>
      <p:sp>
        <p:nvSpPr>
          <p:cNvPr id="10" name="Rectangle 9"/>
          <p:cNvSpPr/>
          <p:nvPr/>
        </p:nvSpPr>
        <p:spPr>
          <a:xfrm>
            <a:off x="3705101" y="4903226"/>
            <a:ext cx="5124604" cy="80611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prstClr val="white"/>
                </a:solidFill>
                <a:latin typeface="Arial" panose="020B0604020202020204" pitchFamily="34" charset="0"/>
                <a:cs typeface="Arial" panose="020B0604020202020204" pitchFamily="34" charset="0"/>
              </a:rPr>
              <a:t>Security fobs or cards to access secure areas</a:t>
            </a:r>
          </a:p>
        </p:txBody>
      </p:sp>
      <p:sp>
        <p:nvSpPr>
          <p:cNvPr id="11" name="Rectangle 10"/>
          <p:cNvSpPr/>
          <p:nvPr/>
        </p:nvSpPr>
        <p:spPr>
          <a:xfrm>
            <a:off x="5985164" y="3147655"/>
            <a:ext cx="2844542" cy="806110"/>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200" b="1" dirty="0">
                <a:solidFill>
                  <a:prstClr val="white"/>
                </a:solidFill>
                <a:latin typeface="Arial" panose="020B0604020202020204" pitchFamily="34" charset="0"/>
                <a:cs typeface="Arial" panose="020B0604020202020204" pitchFamily="34" charset="0"/>
              </a:rPr>
              <a:t>Office security codes</a:t>
            </a:r>
          </a:p>
        </p:txBody>
      </p:sp>
    </p:spTree>
    <p:extLst>
      <p:ext uri="{BB962C8B-B14F-4D97-AF65-F5344CB8AC3E}">
        <p14:creationId xmlns:p14="http://schemas.microsoft.com/office/powerpoint/2010/main" val="3098265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Care plans</a:t>
            </a:r>
          </a:p>
        </p:txBody>
      </p:sp>
      <p:sp>
        <p:nvSpPr>
          <p:cNvPr id="3" name="Content Placeholder 2"/>
          <p:cNvSpPr>
            <a:spLocks noGrp="1"/>
          </p:cNvSpPr>
          <p:nvPr>
            <p:ph idx="1"/>
          </p:nvPr>
        </p:nvSpPr>
        <p:spPr>
          <a:xfrm>
            <a:off x="255324" y="1320673"/>
            <a:ext cx="8639293" cy="4528932"/>
          </a:xfrm>
        </p:spPr>
        <p:txBody>
          <a:bodyPr/>
          <a:lstStyle/>
          <a:p>
            <a:pPr marL="0" indent="0">
              <a:buNone/>
            </a:pPr>
            <a:r>
              <a:rPr lang="en-GB" dirty="0"/>
              <a:t>Care plans are an important tool in good communication between those involved in providing care and support.</a:t>
            </a:r>
          </a:p>
          <a:p>
            <a:endParaRPr lang="en-GB" dirty="0"/>
          </a:p>
          <a:p>
            <a:pPr marL="0" indent="0">
              <a:buNone/>
            </a:pPr>
            <a:r>
              <a:rPr lang="en-GB" dirty="0"/>
              <a:t>In order to ensure quality and consistency of care </a:t>
            </a:r>
            <a:br>
              <a:rPr lang="en-GB" dirty="0"/>
            </a:br>
            <a:r>
              <a:rPr lang="en-GB" dirty="0"/>
              <a:t>they must be: </a:t>
            </a:r>
          </a:p>
          <a:p>
            <a:r>
              <a:rPr lang="en-GB" dirty="0"/>
              <a:t>Kept up to date</a:t>
            </a:r>
          </a:p>
          <a:p>
            <a:r>
              <a:rPr lang="en-GB" dirty="0"/>
              <a:t>Complete</a:t>
            </a:r>
          </a:p>
          <a:p>
            <a:r>
              <a:rPr lang="en-GB" dirty="0"/>
              <a:t>Accurate </a:t>
            </a:r>
          </a:p>
          <a:p>
            <a:r>
              <a:rPr lang="en-GB" dirty="0"/>
              <a:t>Legible</a:t>
            </a:r>
          </a:p>
          <a:p>
            <a:r>
              <a:rPr lang="en-GB" dirty="0"/>
              <a:t>Factual (without opinion)</a:t>
            </a:r>
          </a:p>
          <a:p>
            <a:r>
              <a:rPr lang="en-GB" dirty="0"/>
              <a:t>Free from jargon.</a:t>
            </a:r>
          </a:p>
          <a:p>
            <a:endParaRPr lang="en-GB" dirty="0"/>
          </a:p>
        </p:txBody>
      </p:sp>
    </p:spTree>
    <p:extLst>
      <p:ext uri="{BB962C8B-B14F-4D97-AF65-F5344CB8AC3E}">
        <p14:creationId xmlns:p14="http://schemas.microsoft.com/office/powerpoint/2010/main" val="2971050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500"/>
                                        <p:tgtEl>
                                          <p:spTgt spid="3">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5060</TotalTime>
  <Words>1687</Words>
  <Application>Microsoft Office PowerPoint</Application>
  <PresentationFormat>On-screen Show (4:3)</PresentationFormat>
  <Paragraphs>193</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Arial Rounded MT Bold</vt:lpstr>
      <vt:lpstr>Calibri</vt:lpstr>
      <vt:lpstr>Wingdings</vt:lpstr>
      <vt:lpstr>1_Custom Design</vt:lpstr>
      <vt:lpstr>Office Theme</vt:lpstr>
      <vt:lpstr>PowerPoint Presentation</vt:lpstr>
      <vt:lpstr>Learning outcomes</vt:lpstr>
      <vt:lpstr>Handling information</vt:lpstr>
      <vt:lpstr>Information sharing </vt:lpstr>
      <vt:lpstr>Social media</vt:lpstr>
      <vt:lpstr>Data Protection Act</vt:lpstr>
      <vt:lpstr>Freedom of Information Act</vt:lpstr>
      <vt:lpstr>Handling information in health  and social care</vt:lpstr>
      <vt:lpstr>Care plans</vt:lpstr>
      <vt:lpstr>Reporting concerns</vt:lpstr>
      <vt:lpstr>Knowledge check</vt:lpstr>
      <vt:lpstr>Knowledge check</vt:lpstr>
      <vt:lpstr>Knowledge check</vt:lpstr>
    </vt:vector>
  </TitlesOfParts>
  <Company>Highfield.co.uk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Craven</dc:creator>
  <cp:lastModifiedBy>Cindy Teo</cp:lastModifiedBy>
  <cp:revision>530</cp:revision>
  <cp:lastPrinted>2015-04-02T14:54:04Z</cp:lastPrinted>
  <dcterms:created xsi:type="dcterms:W3CDTF">2015-01-20T17:14:44Z</dcterms:created>
  <dcterms:modified xsi:type="dcterms:W3CDTF">2021-09-01T14:57:35Z</dcterms:modified>
</cp:coreProperties>
</file>