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 id="2147483648" r:id="rId2"/>
  </p:sldMasterIdLst>
  <p:notesMasterIdLst>
    <p:notesMasterId r:id="rId19"/>
  </p:notesMasterIdLst>
  <p:sldIdLst>
    <p:sldId id="300"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Lst>
  <p:sldSz cx="9144000" cy="6858000" type="screen4x3"/>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pos="2895">
          <p15:clr>
            <a:srgbClr val="A4A3A4"/>
          </p15:clr>
        </p15:guide>
      </p15:sldGuideLst>
    </p:ext>
    <p:ext uri="{2D200454-40CA-4A62-9FC3-DE9A4176ACB9}">
      <p15:notesGuideLst xmlns:p15="http://schemas.microsoft.com/office/powerpoint/2012/main">
        <p15:guide id="1" orient="horz" pos="3128">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PL" initials="R" lastIdx="369" clrIdx="0"/>
  <p:cmAuthor id="1" name="Rachel Craven" initials="RC"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5ECA"/>
    <a:srgbClr val="0066CC"/>
    <a:srgbClr val="FF33CC"/>
    <a:srgbClr val="2154AC"/>
    <a:srgbClr val="0A1432"/>
    <a:srgbClr val="232132"/>
    <a:srgbClr val="3D62AD"/>
    <a:srgbClr val="3366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3" autoAdjust="0"/>
    <p:restoredTop sz="81295" autoAdjust="0"/>
  </p:normalViewPr>
  <p:slideViewPr>
    <p:cSldViewPr snapToGrid="0" snapToObjects="1">
      <p:cViewPr>
        <p:scale>
          <a:sx n="109" d="100"/>
          <a:sy n="109" d="100"/>
        </p:scale>
        <p:origin x="619" y="-2688"/>
      </p:cViewPr>
      <p:guideLst>
        <p:guide orient="horz" pos="4319"/>
        <p:guide pos="2895"/>
      </p:guideLst>
    </p:cSldViewPr>
  </p:slideViewPr>
  <p:outlineViewPr>
    <p:cViewPr>
      <p:scale>
        <a:sx n="33" d="100"/>
        <a:sy n="33" d="100"/>
      </p:scale>
      <p:origin x="48" y="143442"/>
    </p:cViewPr>
  </p:outlineViewPr>
  <p:notesTextViewPr>
    <p:cViewPr>
      <p:scale>
        <a:sx n="100" d="100"/>
        <a:sy n="100" d="100"/>
      </p:scale>
      <p:origin x="0" y="-1349"/>
    </p:cViewPr>
  </p:notesTextViewPr>
  <p:sorterViewPr>
    <p:cViewPr>
      <p:scale>
        <a:sx n="100" d="100"/>
        <a:sy n="100" d="100"/>
      </p:scale>
      <p:origin x="0" y="0"/>
    </p:cViewPr>
  </p:sorterViewPr>
  <p:notesViewPr>
    <p:cSldViewPr snapToGrid="0" snapToObjects="1" showGuides="1">
      <p:cViewPr varScale="1">
        <p:scale>
          <a:sx n="67" d="100"/>
          <a:sy n="67" d="100"/>
        </p:scale>
        <p:origin x="-3228" y="1914"/>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2A7132CF-6D6C-4681-BEE0-5E48578B8E16}" type="datetimeFigureOut">
              <a:rPr lang="en-GB" smtClean="0"/>
              <a:t>22/03/2023</a:t>
            </a:fld>
            <a:endParaRPr lang="en-GB"/>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CBD536BE-7111-426C-AF6B-9B05D67A5FD6}" type="slidenum">
              <a:rPr lang="en-GB" smtClean="0"/>
              <a:t>‹#›</a:t>
            </a:fld>
            <a:endParaRPr lang="en-GB"/>
          </a:p>
        </p:txBody>
      </p:sp>
    </p:spTree>
    <p:extLst>
      <p:ext uri="{BB962C8B-B14F-4D97-AF65-F5344CB8AC3E}">
        <p14:creationId xmlns:p14="http://schemas.microsoft.com/office/powerpoint/2010/main" val="2144220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hse.gov.uk/Statistics/causinj/violence/violence-at-work.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2</a:t>
            </a:fld>
            <a:endParaRPr lang="en-GB"/>
          </a:p>
        </p:txBody>
      </p:sp>
    </p:spTree>
    <p:extLst>
      <p:ext uri="{BB962C8B-B14F-4D97-AF65-F5344CB8AC3E}">
        <p14:creationId xmlns:p14="http://schemas.microsoft.com/office/powerpoint/2010/main" val="7103776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The Health and Safety at Work etc. Act 1974</a:t>
            </a:r>
          </a:p>
          <a:p>
            <a:r>
              <a:rPr lang="en-GB" sz="1200" b="0" i="0" u="none" strike="noStrike" kern="1200" baseline="0" dirty="0">
                <a:solidFill>
                  <a:schemeClr val="tx1"/>
                </a:solidFill>
                <a:latin typeface="+mn-lt"/>
                <a:ea typeface="+mn-ea"/>
                <a:cs typeface="+mn-cs"/>
              </a:rPr>
              <a:t>This is the main piece of legislation covering occupational health and safety in the UK. It places a duty on employers and employees for the health, safety and welfare of persons in the workplace.</a:t>
            </a:r>
          </a:p>
          <a:p>
            <a:endParaRPr lang="en-GB"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The Management of Health and Safety Regulations 1999</a:t>
            </a:r>
          </a:p>
          <a:p>
            <a:r>
              <a:rPr lang="en-GB" sz="1200" b="0" i="0" u="none" strike="noStrike" kern="1200" baseline="0" dirty="0">
                <a:solidFill>
                  <a:schemeClr val="tx1"/>
                </a:solidFill>
                <a:latin typeface="+mn-lt"/>
                <a:ea typeface="+mn-ea"/>
                <a:cs typeface="+mn-cs"/>
              </a:rPr>
              <a:t>Workplaces should have a procedure in place for recording, reporting and evaluating all serious incidents. They should take measures to avoid them happening again. </a:t>
            </a:r>
          </a:p>
          <a:p>
            <a:endParaRPr lang="en-GB" sz="1200" b="0" i="0" u="sng"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The Reporting of Injuries, Diseases and Dangerous Occurrences Regulations 2013 (RIDDOR)</a:t>
            </a:r>
          </a:p>
          <a:p>
            <a:r>
              <a:rPr lang="en-GB" sz="1200" b="0" i="0" u="none" strike="noStrike" kern="1200" baseline="0" dirty="0">
                <a:solidFill>
                  <a:schemeClr val="tx1"/>
                </a:solidFill>
                <a:latin typeface="+mn-lt"/>
                <a:ea typeface="+mn-ea"/>
                <a:cs typeface="+mn-cs"/>
              </a:rPr>
              <a:t>This places duties on responsible persons in the workplace to report specific workplace accidents, occupational diseases and specific dangerous occurrences or near misses to their local Health and Safety Executive (HSE).</a:t>
            </a:r>
          </a:p>
          <a:p>
            <a:endParaRPr lang="en-GB" sz="1200" b="1"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The Control of Substances Hazardous to Health Regulations 2002 (COSHH)</a:t>
            </a:r>
          </a:p>
          <a:p>
            <a:r>
              <a:rPr lang="en-GB" sz="1200" b="0" i="0" u="none" strike="noStrike" kern="1200" baseline="0" dirty="0">
                <a:solidFill>
                  <a:schemeClr val="tx1"/>
                </a:solidFill>
                <a:latin typeface="+mn-lt"/>
                <a:ea typeface="+mn-ea"/>
                <a:cs typeface="+mn-cs"/>
              </a:rPr>
              <a:t>This requires employers to assess the risks of potentially harmful substances and take precautions to minimise these. Examples include cleaning materials and medication.</a:t>
            </a:r>
          </a:p>
          <a:p>
            <a:endParaRPr lang="en-GB" sz="1200" b="1"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The Provisions and Use of Work Equipment Regulations 1998 (PUWER)</a:t>
            </a:r>
          </a:p>
          <a:p>
            <a:r>
              <a:rPr lang="en-GB" sz="1200" b="0" i="0" u="none" strike="noStrike" kern="1200" baseline="0" dirty="0">
                <a:solidFill>
                  <a:schemeClr val="tx1"/>
                </a:solidFill>
                <a:latin typeface="+mn-lt"/>
                <a:ea typeface="+mn-ea"/>
                <a:cs typeface="+mn-cs"/>
              </a:rPr>
              <a:t>Anyone responsible for work equipment should ensure that it is suitable for the job, well maintained, inspected regularly and only operated by well-informed and trained staff. Not doing this is a crime in the UK and needs to be reported immediately. If any person suffers harm as a result, the offender may be taken to court.</a:t>
            </a:r>
            <a:endParaRPr lang="en-GB" b="1"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11</a:t>
            </a:fld>
            <a:endParaRPr lang="en-GB"/>
          </a:p>
        </p:txBody>
      </p:sp>
    </p:spTree>
    <p:extLst>
      <p:ext uri="{BB962C8B-B14F-4D97-AF65-F5344CB8AC3E}">
        <p14:creationId xmlns:p14="http://schemas.microsoft.com/office/powerpoint/2010/main" val="7844908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Question</a:t>
            </a:r>
          </a:p>
          <a:p>
            <a:r>
              <a:rPr lang="en-GB" dirty="0"/>
              <a:t>Statistics</a:t>
            </a:r>
            <a:r>
              <a:rPr lang="en-GB" baseline="0" dirty="0"/>
              <a:t> show that workers in </a:t>
            </a:r>
            <a:r>
              <a:rPr lang="en-GB" dirty="0"/>
              <a:t>health and social care have higher than average risk of experiencing</a:t>
            </a:r>
            <a:r>
              <a:rPr lang="en-GB" baseline="0" dirty="0"/>
              <a:t> threats or violence in the workplace. Why do you think this is?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(HSE Statistics state </a:t>
            </a:r>
            <a:r>
              <a:rPr lang="en-GB" dirty="0"/>
              <a:t>3.1% of healthcare</a:t>
            </a:r>
            <a:r>
              <a:rPr lang="en-GB" baseline="0" dirty="0"/>
              <a:t> workers and </a:t>
            </a:r>
            <a:r>
              <a:rPr lang="en-GB" dirty="0"/>
              <a:t>3.4% of social care workers experienced violence or threat of violence in 2013/2014 </a:t>
            </a:r>
            <a:r>
              <a:rPr lang="en-GB" sz="1200" u="sng" kern="1200" dirty="0">
                <a:solidFill>
                  <a:schemeClr val="tx1"/>
                </a:solidFill>
                <a:effectLst/>
                <a:latin typeface="+mn-lt"/>
                <a:ea typeface="+mn-ea"/>
                <a:cs typeface="+mn-cs"/>
                <a:hlinkClick r:id="rId3"/>
              </a:rPr>
              <a:t>www.hse.gov.uk/Statistics/causinj/violence/violence-at-work.pdf</a:t>
            </a:r>
            <a:r>
              <a:rPr lang="en-GB" dirty="0"/>
              <a:t>)</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Possible Answers (answers will depend on the specific workplace</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a:t>Health and social care workers work directly with people who may be: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baseline="0" dirty="0"/>
              <a:t>Under stress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baseline="0" dirty="0"/>
              <a:t>In pain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baseline="0" dirty="0"/>
              <a:t>Feeling unwell</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baseline="0" dirty="0"/>
              <a:t>Experiencing side effects from medication or substance misuse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baseline="0" dirty="0"/>
              <a:t>Having to wait for medical attention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baseline="0" dirty="0"/>
              <a:t>Feeling frustrated because they are not in control of their lives or of a situation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baseline="0" dirty="0"/>
              <a:t>Feeling frustrated because they are unable to communicate their needs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baseline="0" dirty="0"/>
              <a:t>Feeling frustrated because they cannot move around freely</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baseline="0" dirty="0"/>
              <a:t>Feeling isolated or unable to take part in activities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baseline="0" dirty="0"/>
              <a:t>Feeling lonely.</a:t>
            </a:r>
          </a:p>
          <a:p>
            <a:pPr marL="0" marR="0" indent="0" algn="l" defTabSz="914400" rtl="0" eaLnBrk="1" fontAlgn="auto" latinLnBrk="0" hangingPunct="1">
              <a:lnSpc>
                <a:spcPct val="100000"/>
              </a:lnSpc>
              <a:spcBef>
                <a:spcPts val="0"/>
              </a:spcBef>
              <a:spcAft>
                <a:spcPts val="0"/>
              </a:spcAft>
              <a:buClrTx/>
              <a:buSzTx/>
              <a:buFontTx/>
              <a:buNone/>
              <a:tabLst/>
              <a:defRPr/>
            </a:pPr>
            <a:endParaRPr lang="en-GB" b="1"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1" u="none" baseline="0" dirty="0"/>
              <a:t>Possible reasons for conflict can be classified as:</a:t>
            </a:r>
          </a:p>
          <a:p>
            <a:pPr marL="171450" indent="-171450">
              <a:buFont typeface="Arial" panose="020B0604020202020204" pitchFamily="34" charset="0"/>
              <a:buChar char="•"/>
            </a:pPr>
            <a:r>
              <a:rPr lang="en-GB" sz="1200" b="1" i="0" u="none" strike="noStrike" kern="1200" baseline="0" dirty="0">
                <a:solidFill>
                  <a:schemeClr val="tx1"/>
                </a:solidFill>
                <a:latin typeface="+mn-lt"/>
                <a:ea typeface="+mn-ea"/>
                <a:cs typeface="+mn-cs"/>
              </a:rPr>
              <a:t>Biological</a:t>
            </a:r>
            <a:r>
              <a:rPr lang="en-GB" sz="1200" b="0" i="0" u="none" strike="noStrike" kern="1200" baseline="0" dirty="0">
                <a:solidFill>
                  <a:schemeClr val="tx1"/>
                </a:solidFill>
                <a:latin typeface="+mn-lt"/>
                <a:ea typeface="+mn-ea"/>
                <a:cs typeface="+mn-cs"/>
              </a:rPr>
              <a:t> for example because an individual is in pain or suffering the side effects of medication or substance misuse</a:t>
            </a:r>
          </a:p>
          <a:p>
            <a:pPr marL="171450" indent="-171450">
              <a:buFont typeface="Arial" panose="020B0604020202020204" pitchFamily="34" charset="0"/>
              <a:buChar char="•"/>
            </a:pPr>
            <a:r>
              <a:rPr lang="en-GB" sz="1200" b="1" i="0" u="none" strike="noStrike" kern="1200" baseline="0" dirty="0">
                <a:solidFill>
                  <a:schemeClr val="tx1"/>
                </a:solidFill>
                <a:latin typeface="+mn-lt"/>
                <a:ea typeface="+mn-ea"/>
                <a:cs typeface="+mn-cs"/>
              </a:rPr>
              <a:t>Social</a:t>
            </a:r>
            <a:r>
              <a:rPr lang="en-GB" sz="1200" b="0" i="0" u="none" strike="noStrike" kern="1200" baseline="0" dirty="0">
                <a:solidFill>
                  <a:schemeClr val="tx1"/>
                </a:solidFill>
                <a:latin typeface="+mn-lt"/>
                <a:ea typeface="+mn-ea"/>
                <a:cs typeface="+mn-cs"/>
              </a:rPr>
              <a:t> for example because of being bored, wanting social contact, having a need to be in control, not being able to communicate or understand what is being said</a:t>
            </a:r>
          </a:p>
          <a:p>
            <a:pPr marL="171450" indent="-171450">
              <a:buFont typeface="Arial" panose="020B0604020202020204" pitchFamily="34" charset="0"/>
              <a:buChar char="•"/>
            </a:pPr>
            <a:r>
              <a:rPr lang="en-GB" sz="1200" b="1" i="0" u="none" strike="noStrike" kern="1200" baseline="0" dirty="0">
                <a:solidFill>
                  <a:schemeClr val="tx1"/>
                </a:solidFill>
                <a:latin typeface="+mn-lt"/>
                <a:ea typeface="+mn-ea"/>
                <a:cs typeface="+mn-cs"/>
              </a:rPr>
              <a:t>Environmental </a:t>
            </a:r>
            <a:r>
              <a:rPr lang="en-GB" sz="1200" b="0" i="0" u="none" strike="noStrike" kern="1200" baseline="0" dirty="0">
                <a:solidFill>
                  <a:schemeClr val="tx1"/>
                </a:solidFill>
                <a:latin typeface="+mn-lt"/>
                <a:ea typeface="+mn-ea"/>
                <a:cs typeface="+mn-cs"/>
              </a:rPr>
              <a:t>for example because of loud noise or bad lighting or barriers in the room to mobility</a:t>
            </a:r>
          </a:p>
          <a:p>
            <a:pPr marL="171450" indent="-171450">
              <a:buFont typeface="Arial" panose="020B0604020202020204" pitchFamily="34" charset="0"/>
              <a:buChar char="•"/>
            </a:pPr>
            <a:r>
              <a:rPr lang="en-GB" sz="1200" b="1" i="0" u="none" strike="noStrike" kern="1200" baseline="0" dirty="0">
                <a:solidFill>
                  <a:schemeClr val="tx1"/>
                </a:solidFill>
                <a:latin typeface="+mn-lt"/>
                <a:ea typeface="+mn-ea"/>
                <a:cs typeface="+mn-cs"/>
              </a:rPr>
              <a:t>Psychological </a:t>
            </a:r>
            <a:r>
              <a:rPr lang="en-GB" sz="1200" b="0" i="0" u="none" strike="noStrike" kern="1200" baseline="0" dirty="0">
                <a:solidFill>
                  <a:schemeClr val="tx1"/>
                </a:solidFill>
                <a:latin typeface="+mn-lt"/>
                <a:ea typeface="+mn-ea"/>
                <a:cs typeface="+mn-cs"/>
              </a:rPr>
              <a:t>for example because of feeling left out. </a:t>
            </a:r>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12</a:t>
            </a:fld>
            <a:endParaRPr lang="en-GB"/>
          </a:p>
        </p:txBody>
      </p:sp>
    </p:spTree>
    <p:extLst>
      <p:ext uri="{BB962C8B-B14F-4D97-AF65-F5344CB8AC3E}">
        <p14:creationId xmlns:p14="http://schemas.microsoft.com/office/powerpoint/2010/main" val="34553140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r>
              <a:rPr lang="en-GB" dirty="0"/>
              <a:t>Workplaces often have a p</a:t>
            </a:r>
            <a:r>
              <a:rPr lang="en-GB" baseline="0" dirty="0"/>
              <a:t>olicy that will set out how to deal with challenging behaviour.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Factual information about the incident will usually be recorded on a form. This is intended to be a factual account of the incident and SHOULD NOT include opinions or blame.</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r>
              <a:rPr lang="en-GB" baseline="0" dirty="0"/>
              <a:t>Details recorded will usually include:</a:t>
            </a:r>
          </a:p>
          <a:p>
            <a:pPr marL="171450" indent="-171450">
              <a:buFont typeface="Arial" panose="020B0604020202020204" pitchFamily="34" charset="0"/>
              <a:buChar char="•"/>
            </a:pPr>
            <a:r>
              <a:rPr lang="en-GB" baseline="0" dirty="0"/>
              <a:t>The date and time of the incident</a:t>
            </a:r>
          </a:p>
          <a:p>
            <a:pPr marL="171450" indent="-171450">
              <a:buFont typeface="Arial" panose="020B0604020202020204" pitchFamily="34" charset="0"/>
              <a:buChar char="•"/>
            </a:pPr>
            <a:r>
              <a:rPr lang="en-GB" baseline="0" dirty="0"/>
              <a:t>Where the incident happened</a:t>
            </a:r>
          </a:p>
          <a:p>
            <a:pPr marL="171450" indent="-171450">
              <a:buFont typeface="Arial" panose="020B0604020202020204" pitchFamily="34" charset="0"/>
              <a:buChar char="•"/>
            </a:pPr>
            <a:r>
              <a:rPr lang="en-GB" baseline="0" dirty="0"/>
              <a:t>What happened</a:t>
            </a:r>
          </a:p>
          <a:p>
            <a:pPr marL="171450" indent="-171450">
              <a:buFont typeface="Arial" panose="020B0604020202020204" pitchFamily="34" charset="0"/>
              <a:buChar char="•"/>
            </a:pPr>
            <a:r>
              <a:rPr lang="en-GB" baseline="0" dirty="0"/>
              <a:t>Who was involved</a:t>
            </a:r>
          </a:p>
          <a:p>
            <a:pPr marL="171450" indent="-171450">
              <a:buFont typeface="Arial" panose="020B0604020202020204" pitchFamily="34" charset="0"/>
              <a:buChar char="•"/>
            </a:pPr>
            <a:r>
              <a:rPr lang="en-GB" baseline="0" dirty="0"/>
              <a:t>Whether anyone was injured </a:t>
            </a:r>
          </a:p>
          <a:p>
            <a:pPr marL="171450" indent="-171450">
              <a:buFont typeface="Arial" panose="020B0604020202020204" pitchFamily="34" charset="0"/>
              <a:buChar char="•"/>
            </a:pPr>
            <a:r>
              <a:rPr lang="en-GB" baseline="0" dirty="0"/>
              <a:t>Whether medical assistance was required</a:t>
            </a:r>
          </a:p>
          <a:p>
            <a:pPr marL="171450" indent="-171450">
              <a:buFont typeface="Arial" panose="020B0604020202020204" pitchFamily="34" charset="0"/>
              <a:buChar char="•"/>
            </a:pPr>
            <a:r>
              <a:rPr lang="en-GB" baseline="0" dirty="0"/>
              <a:t>Whether the police were called.</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13</a:t>
            </a:fld>
            <a:endParaRPr lang="en-GB"/>
          </a:p>
        </p:txBody>
      </p:sp>
    </p:spTree>
    <p:extLst>
      <p:ext uri="{BB962C8B-B14F-4D97-AF65-F5344CB8AC3E}">
        <p14:creationId xmlns:p14="http://schemas.microsoft.com/office/powerpoint/2010/main" val="3833617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QUESTION:</a:t>
            </a:r>
          </a:p>
          <a:p>
            <a:r>
              <a:rPr lang="en-GB" b="0" dirty="0"/>
              <a:t>Ask</a:t>
            </a:r>
            <a:r>
              <a:rPr lang="en-GB" b="0" baseline="0" dirty="0"/>
              <a:t> group question then to answer A,B,C or D</a:t>
            </a:r>
            <a:endParaRPr lang="en-GB" b="0" dirty="0"/>
          </a:p>
          <a:p>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14</a:t>
            </a:fld>
            <a:endParaRPr lang="en-GB"/>
          </a:p>
        </p:txBody>
      </p:sp>
    </p:spTree>
    <p:extLst>
      <p:ext uri="{BB962C8B-B14F-4D97-AF65-F5344CB8AC3E}">
        <p14:creationId xmlns:p14="http://schemas.microsoft.com/office/powerpoint/2010/main" val="1241561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QUESTION:</a:t>
            </a:r>
          </a:p>
          <a:p>
            <a:r>
              <a:rPr lang="en-GB" b="0" dirty="0"/>
              <a:t>Ask</a:t>
            </a:r>
            <a:r>
              <a:rPr lang="en-GB" b="0" baseline="0" dirty="0"/>
              <a:t> group question then to answer A,B,C or D</a:t>
            </a:r>
            <a:endParaRPr lang="en-GB" b="0" dirty="0"/>
          </a:p>
          <a:p>
            <a:endParaRPr lang="en-GB" b="1" dirty="0"/>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r>
              <a:rPr lang="en-GB" b="1" dirty="0"/>
              <a:t>Feedback</a:t>
            </a:r>
          </a:p>
          <a:p>
            <a:endParaRPr lang="en-GB" dirty="0"/>
          </a:p>
          <a:p>
            <a:r>
              <a:rPr lang="en-GB" dirty="0"/>
              <a:t>A</a:t>
            </a:r>
            <a:r>
              <a:rPr lang="en-GB" baseline="0" dirty="0"/>
              <a:t> – </a:t>
            </a:r>
            <a:r>
              <a:rPr lang="en-GB" dirty="0"/>
              <a:t>The right</a:t>
            </a:r>
            <a:r>
              <a:rPr lang="en-GB" baseline="0" dirty="0"/>
              <a:t>s of individuals must always be respected when care is being provided.</a:t>
            </a:r>
          </a:p>
          <a:p>
            <a:r>
              <a:rPr lang="en-GB" baseline="0" dirty="0"/>
              <a:t>B – People must be supported to maintain their independence for as long as possible.</a:t>
            </a:r>
          </a:p>
          <a:p>
            <a:r>
              <a:rPr lang="en-GB" baseline="0" dirty="0"/>
              <a:t>C – A duty of care is the duty to promote wellbeing and to keep people safe from harm, abuse and injury.</a:t>
            </a:r>
          </a:p>
          <a:p>
            <a:r>
              <a:rPr lang="en-GB" baseline="0" dirty="0"/>
              <a:t>D – People who have the capacity to make decisions can choose to make risky decisions or choices that you think are unwise.</a:t>
            </a:r>
            <a:endParaRPr lang="en-GB"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15</a:t>
            </a:fld>
            <a:endParaRPr lang="en-GB"/>
          </a:p>
        </p:txBody>
      </p:sp>
    </p:spTree>
    <p:extLst>
      <p:ext uri="{BB962C8B-B14F-4D97-AF65-F5344CB8AC3E}">
        <p14:creationId xmlns:p14="http://schemas.microsoft.com/office/powerpoint/2010/main" val="19627643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QUESTION:</a:t>
            </a:r>
          </a:p>
          <a:p>
            <a:r>
              <a:rPr lang="en-GB" b="0" dirty="0"/>
              <a:t>Ask</a:t>
            </a:r>
            <a:r>
              <a:rPr lang="en-GB" b="0" baseline="0" dirty="0"/>
              <a:t> group question then to answer A,B,C or D</a:t>
            </a:r>
            <a:endParaRPr lang="en-GB" b="0" dirty="0"/>
          </a:p>
          <a:p>
            <a:endParaRPr lang="en-GB" b="1" dirty="0"/>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endParaRPr lang="en-GB" b="1" dirty="0"/>
          </a:p>
          <a:p>
            <a:r>
              <a:rPr lang="en-GB" b="1" dirty="0"/>
              <a:t>Feedback</a:t>
            </a:r>
          </a:p>
          <a:p>
            <a:endParaRPr lang="en-GB" dirty="0"/>
          </a:p>
          <a:p>
            <a:r>
              <a:rPr lang="en-GB" dirty="0"/>
              <a:t>A</a:t>
            </a:r>
            <a:r>
              <a:rPr lang="en-GB" baseline="0" dirty="0"/>
              <a:t> – </a:t>
            </a:r>
            <a:r>
              <a:rPr lang="en-GB" dirty="0"/>
              <a:t>When recording an</a:t>
            </a:r>
            <a:r>
              <a:rPr lang="en-GB" baseline="0" dirty="0"/>
              <a:t> incident the details recorded must be factual. Details should include the time and date of the incident, where it happened, what happened and who was involved. Opinions should not be included in a report.</a:t>
            </a:r>
          </a:p>
          <a:p>
            <a:r>
              <a:rPr lang="en-GB" baseline="0" dirty="0"/>
              <a:t>B – What you think happened is not a fact and should not be included in a report.</a:t>
            </a:r>
          </a:p>
          <a:p>
            <a:r>
              <a:rPr lang="en-GB" baseline="0" dirty="0"/>
              <a:t>C – It is important to record who was involved in an incident as they may need to be asked what happened if the incident is investigated. Records should be stored securely to ensure that access to confidential records is restricted.</a:t>
            </a:r>
          </a:p>
          <a:p>
            <a:r>
              <a:rPr lang="en-GB" baseline="0" dirty="0"/>
              <a:t>D – All incidents should be recorded so that lessons can be learnt, similar incidents can be avoided and harm to individuals can be prevented.</a:t>
            </a:r>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16</a:t>
            </a:fld>
            <a:endParaRPr lang="en-GB"/>
          </a:p>
        </p:txBody>
      </p:sp>
    </p:spTree>
    <p:extLst>
      <p:ext uri="{BB962C8B-B14F-4D97-AF65-F5344CB8AC3E}">
        <p14:creationId xmlns:p14="http://schemas.microsoft.com/office/powerpoint/2010/main" val="1962764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Question</a:t>
            </a:r>
          </a:p>
          <a:p>
            <a:r>
              <a:rPr lang="en-GB" dirty="0"/>
              <a:t>What do</a:t>
            </a:r>
            <a:r>
              <a:rPr lang="en-GB" baseline="0" dirty="0"/>
              <a:t> we mean by a “Duty of Care”?</a:t>
            </a:r>
            <a:endParaRPr lang="en-GB" dirty="0"/>
          </a:p>
          <a:p>
            <a:endParaRPr lang="en-GB" dirty="0"/>
          </a:p>
          <a:p>
            <a:r>
              <a:rPr lang="en-GB" b="1" dirty="0"/>
              <a:t>Answers</a:t>
            </a:r>
            <a:r>
              <a:rPr lang="en-GB" b="1" baseline="0" dirty="0"/>
              <a:t> could include:</a:t>
            </a:r>
          </a:p>
          <a:p>
            <a:pPr marL="171450" indent="-171450">
              <a:buFont typeface="Arial" panose="020B0604020202020204" pitchFamily="34" charset="0"/>
              <a:buChar char="•"/>
            </a:pPr>
            <a:r>
              <a:rPr lang="en-GB" baseline="0" dirty="0"/>
              <a:t>Promoting rights</a:t>
            </a:r>
          </a:p>
          <a:p>
            <a:pPr marL="171450" indent="-171450">
              <a:buFont typeface="Arial" panose="020B0604020202020204" pitchFamily="34" charset="0"/>
              <a:buChar char="•"/>
            </a:pPr>
            <a:r>
              <a:rPr lang="en-GB" baseline="0" dirty="0"/>
              <a:t>Promoting wellbeing</a:t>
            </a:r>
          </a:p>
          <a:p>
            <a:pPr marL="171450" indent="-171450">
              <a:buFont typeface="Arial" panose="020B0604020202020204" pitchFamily="34" charset="0"/>
              <a:buChar char="•"/>
            </a:pPr>
            <a:r>
              <a:rPr lang="en-GB" baseline="0" dirty="0"/>
              <a:t>Safeguarding/keeping safe from harm, abuse and injury.</a:t>
            </a:r>
          </a:p>
          <a:p>
            <a:endParaRPr lang="en-GB" baseline="0" dirty="0"/>
          </a:p>
          <a:p>
            <a:r>
              <a:rPr lang="en-GB" b="1" dirty="0"/>
              <a:t>Additional information</a:t>
            </a:r>
          </a:p>
          <a:p>
            <a:pPr marL="171450" indent="-171450">
              <a:buFont typeface="Arial" panose="020B0604020202020204" pitchFamily="34" charset="0"/>
              <a:buChar char="•"/>
            </a:pPr>
            <a:r>
              <a:rPr lang="en-GB" dirty="0"/>
              <a:t>A Duty</a:t>
            </a:r>
            <a:r>
              <a:rPr lang="en-GB" baseline="0" dirty="0"/>
              <a:t> of Care is a legal requirement; </a:t>
            </a:r>
            <a:r>
              <a:rPr lang="en-GB" sz="1200" b="0" i="0" u="none" strike="noStrike" kern="1200" baseline="0" dirty="0">
                <a:solidFill>
                  <a:schemeClr val="tx1"/>
                </a:solidFill>
                <a:latin typeface="+mn-lt"/>
                <a:ea typeface="+mn-ea"/>
                <a:cs typeface="+mn-cs"/>
              </a:rPr>
              <a:t>workers cannot choose whether to accept it. Breaking this duty, for example through negligence, could result in legal action</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The duty of care is part of ‘The Code of Conduct for Healthcare Support Workers and Adult Social Care Workers in England’</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baseline="0" dirty="0">
                <a:solidFill>
                  <a:schemeClr val="tx1"/>
                </a:solidFill>
                <a:latin typeface="+mn-lt"/>
                <a:ea typeface="+mn-ea"/>
                <a:cs typeface="+mn-cs"/>
              </a:rPr>
              <a:t>Workers have a duty to the people they provide support to and the people that they work with</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baseline="0" dirty="0">
                <a:solidFill>
                  <a:schemeClr val="tx1"/>
                </a:solidFill>
                <a:latin typeface="+mn-lt"/>
                <a:ea typeface="+mn-ea"/>
                <a:cs typeface="+mn-cs"/>
              </a:rPr>
              <a:t>The Duty of Care will usually be included in the worker’s job description.</a:t>
            </a:r>
          </a:p>
          <a:p>
            <a:pPr marL="0" indent="0">
              <a:buFont typeface="Arial" panose="020B0604020202020204" pitchFamily="34" charset="0"/>
              <a:buNone/>
            </a:pPr>
            <a:endParaRPr lang="en-GB"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3</a:t>
            </a:fld>
            <a:endParaRPr lang="en-GB"/>
          </a:p>
        </p:txBody>
      </p:sp>
    </p:spTree>
    <p:extLst>
      <p:ext uri="{BB962C8B-B14F-4D97-AF65-F5344CB8AC3E}">
        <p14:creationId xmlns:p14="http://schemas.microsoft.com/office/powerpoint/2010/main" val="2923039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r>
              <a:rPr lang="en-GB" b="0" dirty="0"/>
              <a:t>Examples</a:t>
            </a:r>
            <a:r>
              <a:rPr lang="en-GB" b="0" baseline="0" dirty="0"/>
              <a:t> of things which could cause concern include:</a:t>
            </a:r>
          </a:p>
          <a:p>
            <a:pPr marL="171450" indent="-171450">
              <a:buFont typeface="Arial" panose="020B0604020202020204" pitchFamily="34" charset="0"/>
              <a:buChar char="•"/>
            </a:pPr>
            <a:r>
              <a:rPr lang="en-GB" b="0" baseline="0" dirty="0"/>
              <a:t>Poor working conditions (hours, pay etc. that do not meet legal requirements)</a:t>
            </a:r>
          </a:p>
          <a:p>
            <a:pPr marL="171450" indent="-171450">
              <a:buFont typeface="Arial" panose="020B0604020202020204" pitchFamily="34" charset="0"/>
              <a:buChar char="•"/>
            </a:pPr>
            <a:r>
              <a:rPr lang="en-GB" b="0" baseline="0" dirty="0"/>
              <a:t>Unsafe equipment (e.g. hoists that are not checked regularly)</a:t>
            </a:r>
          </a:p>
          <a:p>
            <a:pPr marL="171450" indent="-171450">
              <a:buFont typeface="Arial" panose="020B0604020202020204" pitchFamily="34" charset="0"/>
              <a:buChar char="•"/>
            </a:pPr>
            <a:r>
              <a:rPr lang="en-GB" b="0" baseline="0" dirty="0"/>
              <a:t>Unsafe working practices (e.g. care plans and agreed ways of working not being followed)</a:t>
            </a:r>
          </a:p>
          <a:p>
            <a:pPr marL="171450" indent="-171450">
              <a:buFont typeface="Arial" panose="020B0604020202020204" pitchFamily="34" charset="0"/>
              <a:buChar char="•"/>
            </a:pPr>
            <a:r>
              <a:rPr lang="en-GB" b="0" baseline="0" dirty="0"/>
              <a:t>Suspected abuse (e.g. rights not being upheld and dignity not being promoted).</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4</a:t>
            </a:fld>
            <a:endParaRPr lang="en-GB"/>
          </a:p>
        </p:txBody>
      </p:sp>
    </p:spTree>
    <p:extLst>
      <p:ext uri="{BB962C8B-B14F-4D97-AF65-F5344CB8AC3E}">
        <p14:creationId xmlns:p14="http://schemas.microsoft.com/office/powerpoint/2010/main" val="1550054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a:t>
            </a:r>
            <a:r>
              <a:rPr lang="en-GB" b="1" baseline="0" dirty="0"/>
              <a:t> information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t>Individuals have the right to be treated fairly, with dignity and to have some control of their lives</a:t>
            </a:r>
          </a:p>
          <a:p>
            <a:pPr marL="171450" indent="-171450">
              <a:buFont typeface="Arial" panose="020B0604020202020204" pitchFamily="34" charset="0"/>
              <a:buChar char="•"/>
            </a:pPr>
            <a:r>
              <a:rPr lang="en-GB" baseline="0" dirty="0"/>
              <a:t>Workers must always work in ways that protect the legal rights of the individuals that they support </a:t>
            </a:r>
          </a:p>
          <a:p>
            <a:pPr marL="171450" indent="-171450">
              <a:buFont typeface="Arial" panose="020B0604020202020204" pitchFamily="34" charset="0"/>
              <a:buChar char="•"/>
            </a:pPr>
            <a:r>
              <a:rPr lang="en-GB" baseline="0" dirty="0"/>
              <a:t>Individuals must be supported to live their lives as independently as possible, making informed decisions and being involved in decisions about their care</a:t>
            </a:r>
          </a:p>
          <a:p>
            <a:pPr marL="171450" indent="-171450">
              <a:buFont typeface="Arial" panose="020B0604020202020204" pitchFamily="34" charset="0"/>
              <a:buChar char="•"/>
            </a:pPr>
            <a:r>
              <a:rPr lang="en-GB" baseline="0" dirty="0"/>
              <a:t>Workers should only act within their roles- if they are in any doubt about a situation they should speak to their manager.</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5</a:t>
            </a:fld>
            <a:endParaRPr lang="en-GB"/>
          </a:p>
        </p:txBody>
      </p:sp>
    </p:spTree>
    <p:extLst>
      <p:ext uri="{BB962C8B-B14F-4D97-AF65-F5344CB8AC3E}">
        <p14:creationId xmlns:p14="http://schemas.microsoft.com/office/powerpoint/2010/main" val="2506188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Discussion:</a:t>
            </a:r>
          </a:p>
          <a:p>
            <a:r>
              <a:rPr lang="en-GB" dirty="0"/>
              <a:t>Pick</a:t>
            </a:r>
            <a:r>
              <a:rPr lang="en-GB" baseline="0" dirty="0"/>
              <a:t> a scenario that is appropriate to the workplace (use one from the list or pick your own)</a:t>
            </a:r>
          </a:p>
          <a:p>
            <a:pPr marL="171450" indent="-171450">
              <a:buFont typeface="Arial" panose="020B0604020202020204" pitchFamily="34" charset="0"/>
              <a:buChar char="•"/>
            </a:pPr>
            <a:r>
              <a:rPr lang="en-GB" baseline="0" dirty="0"/>
              <a:t>A person with a disability wants to take part in a new physical activity</a:t>
            </a:r>
          </a:p>
          <a:p>
            <a:pPr marL="171450" indent="-171450">
              <a:buFont typeface="Arial" panose="020B0604020202020204" pitchFamily="34" charset="0"/>
              <a:buChar char="•"/>
            </a:pPr>
            <a:r>
              <a:rPr lang="en-GB" baseline="0" dirty="0"/>
              <a:t>A person chooses to eat a fatty and unhealthy diet</a:t>
            </a:r>
          </a:p>
          <a:p>
            <a:pPr marL="171450" indent="-171450">
              <a:buFont typeface="Arial" panose="020B0604020202020204" pitchFamily="34" charset="0"/>
              <a:buChar char="•"/>
            </a:pPr>
            <a:r>
              <a:rPr lang="en-GB" baseline="0" dirty="0"/>
              <a:t>A person chooses not to take their medication</a:t>
            </a:r>
          </a:p>
          <a:p>
            <a:pPr marL="171450" indent="-171450">
              <a:buFont typeface="Arial" panose="020B0604020202020204" pitchFamily="34" charset="0"/>
              <a:buChar char="•"/>
            </a:pPr>
            <a:r>
              <a:rPr lang="en-GB" baseline="0" dirty="0"/>
              <a:t>A person with dementia wants to go out alone.</a:t>
            </a:r>
          </a:p>
          <a:p>
            <a:pPr marL="0" indent="0">
              <a:buFont typeface="Arial" panose="020B0604020202020204" pitchFamily="34" charset="0"/>
              <a:buNone/>
            </a:pPr>
            <a:endParaRPr lang="en-GB" baseline="0" dirty="0"/>
          </a:p>
          <a:p>
            <a:r>
              <a:rPr lang="en-GB" b="1" baseline="0" dirty="0"/>
              <a:t>Question:</a:t>
            </a:r>
          </a:p>
          <a:p>
            <a:r>
              <a:rPr lang="en-GB" dirty="0"/>
              <a:t>What should you do if an</a:t>
            </a:r>
            <a:r>
              <a:rPr lang="en-GB" baseline="0" dirty="0"/>
              <a:t> individual you are supporting makes a decision that is unwise?</a:t>
            </a:r>
            <a:endParaRPr lang="en-GB" dirty="0"/>
          </a:p>
          <a:p>
            <a:endParaRPr lang="en-GB" baseline="0" dirty="0"/>
          </a:p>
          <a:p>
            <a:r>
              <a:rPr lang="en-GB" b="1" baseline="0" dirty="0"/>
              <a:t>Suggested answers include (will depend on the scenario chosen):</a:t>
            </a:r>
          </a:p>
          <a:p>
            <a:pPr marL="171450" indent="-171450">
              <a:buFont typeface="Arial" panose="020B0604020202020204" pitchFamily="34" charset="0"/>
              <a:buChar char="•"/>
            </a:pPr>
            <a:r>
              <a:rPr lang="en-GB" baseline="0" dirty="0"/>
              <a:t>Giving the person as much information about the decision as possible</a:t>
            </a:r>
          </a:p>
          <a:p>
            <a:pPr marL="171450" indent="-171450">
              <a:buFont typeface="Arial" panose="020B0604020202020204" pitchFamily="34" charset="0"/>
              <a:buChar char="•"/>
            </a:pPr>
            <a:r>
              <a:rPr lang="en-GB" baseline="0" dirty="0"/>
              <a:t>Supporting the person to make an informed decision</a:t>
            </a:r>
          </a:p>
          <a:p>
            <a:pPr marL="171450" indent="-171450">
              <a:buFont typeface="Arial" panose="020B0604020202020204" pitchFamily="34" charset="0"/>
              <a:buChar char="•"/>
            </a:pPr>
            <a:r>
              <a:rPr lang="en-GB" baseline="0" dirty="0"/>
              <a:t>Assessing the risks of each decision</a:t>
            </a:r>
          </a:p>
          <a:p>
            <a:pPr marL="171450" indent="-171450">
              <a:buFont typeface="Arial" panose="020B0604020202020204" pitchFamily="34" charset="0"/>
              <a:buChar char="•"/>
            </a:pPr>
            <a:r>
              <a:rPr lang="en-GB" baseline="0" dirty="0"/>
              <a:t>Enabling the individual to make decisions that are risky by taking action to reduce the risks </a:t>
            </a:r>
          </a:p>
          <a:p>
            <a:pPr marL="171450" indent="-171450">
              <a:buFont typeface="Arial" panose="020B0604020202020204" pitchFamily="34" charset="0"/>
              <a:buChar char="•"/>
            </a:pPr>
            <a:r>
              <a:rPr lang="en-GB" baseline="0" dirty="0"/>
              <a:t>Suggesting the individual discusses the decision with trusted people such as: friends, family, and advocate, their GP or their social worker</a:t>
            </a:r>
          </a:p>
          <a:p>
            <a:pPr marL="171450" indent="-171450">
              <a:buFont typeface="Arial" panose="020B0604020202020204" pitchFamily="34" charset="0"/>
              <a:buChar char="•"/>
            </a:pPr>
            <a:r>
              <a:rPr lang="en-GB" baseline="0" dirty="0"/>
              <a:t>Recording the decisions on the individual’s care plan to make others aware</a:t>
            </a:r>
          </a:p>
          <a:p>
            <a:pPr marL="171450" indent="-171450">
              <a:buFont typeface="Arial" panose="020B0604020202020204" pitchFamily="34" charset="0"/>
              <a:buChar char="•"/>
            </a:pPr>
            <a:r>
              <a:rPr lang="en-GB" baseline="0" dirty="0"/>
              <a:t>The worker discussing the matters of concern with their manager.</a:t>
            </a:r>
          </a:p>
        </p:txBody>
      </p:sp>
      <p:sp>
        <p:nvSpPr>
          <p:cNvPr id="4" name="Slide Number Placeholder 3"/>
          <p:cNvSpPr>
            <a:spLocks noGrp="1"/>
          </p:cNvSpPr>
          <p:nvPr>
            <p:ph type="sldNum" sz="quarter" idx="10"/>
          </p:nvPr>
        </p:nvSpPr>
        <p:spPr/>
        <p:txBody>
          <a:bodyPr/>
          <a:lstStyle/>
          <a:p>
            <a:fld id="{CBD536BE-7111-426C-AF6B-9B05D67A5FD6}" type="slidenum">
              <a:rPr lang="en-GB" smtClean="0"/>
              <a:t>6</a:t>
            </a:fld>
            <a:endParaRPr lang="en-GB"/>
          </a:p>
        </p:txBody>
      </p:sp>
    </p:spTree>
    <p:extLst>
      <p:ext uri="{BB962C8B-B14F-4D97-AF65-F5344CB8AC3E}">
        <p14:creationId xmlns:p14="http://schemas.microsoft.com/office/powerpoint/2010/main" val="17422325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r>
              <a:rPr lang="en-GB" sz="1200" dirty="0"/>
              <a:t>The Act assumes that individuals can make decisions unless they are unable to do one or more of the following;</a:t>
            </a:r>
          </a:p>
          <a:p>
            <a:r>
              <a:rPr lang="en-GB" sz="1200" dirty="0"/>
              <a:t>• Understand information given to them</a:t>
            </a:r>
          </a:p>
          <a:p>
            <a:r>
              <a:rPr lang="en-GB" sz="1200" dirty="0"/>
              <a:t>• Retain information for long enough to be able to make the decision</a:t>
            </a:r>
          </a:p>
          <a:p>
            <a:r>
              <a:rPr lang="en-GB" sz="1200" dirty="0"/>
              <a:t>• Weigh up the information available to make the decision</a:t>
            </a:r>
          </a:p>
          <a:p>
            <a:r>
              <a:rPr lang="en-GB" sz="1200" dirty="0"/>
              <a:t>• Communicate their decision</a:t>
            </a:r>
            <a:r>
              <a:rPr lang="en-GB" sz="1200" baseline="0" dirty="0"/>
              <a:t>- i</a:t>
            </a:r>
            <a:r>
              <a:rPr lang="en-GB" sz="1200" dirty="0"/>
              <a:t>ndividuals must be supported to communicate through all possible means. </a:t>
            </a:r>
          </a:p>
          <a:p>
            <a:endParaRPr lang="en-GB" sz="1200" dirty="0"/>
          </a:p>
          <a:p>
            <a:r>
              <a:rPr lang="en-GB" sz="1200" dirty="0"/>
              <a:t>A lack of capacity may not be permanent</a:t>
            </a:r>
            <a:r>
              <a:rPr lang="en-GB" sz="1200" baseline="0" dirty="0"/>
              <a:t>:</a:t>
            </a:r>
          </a:p>
          <a:p>
            <a:pPr marL="171450" indent="-171450">
              <a:buFont typeface="Arial" panose="020B0604020202020204" pitchFamily="34" charset="0"/>
              <a:buChar char="•"/>
            </a:pPr>
            <a:r>
              <a:rPr lang="en-GB" sz="1200" baseline="0" dirty="0"/>
              <a:t>Infections can worsen symptoms of dementia meaning that they are temporarily unable to retain information for long enough to make and informed decision. When the infection clears they may be able to make a decision.</a:t>
            </a:r>
          </a:p>
          <a:p>
            <a:pPr marL="171450" indent="-171450">
              <a:buFont typeface="Arial" panose="020B0604020202020204" pitchFamily="34" charset="0"/>
              <a:buChar char="•"/>
            </a:pPr>
            <a:r>
              <a:rPr lang="en-GB" sz="1200" baseline="0" dirty="0"/>
              <a:t>A person in a coma will be unable to communicate any decisions they make. When they wake from the coma they may have the capacity to make decisions.</a:t>
            </a:r>
          </a:p>
          <a:p>
            <a:endParaRPr lang="en-GB" sz="1200" baseline="0" dirty="0"/>
          </a:p>
          <a:p>
            <a:r>
              <a:rPr lang="en-GB" sz="1200" baseline="0" dirty="0"/>
              <a:t>An individual who is unable to make one decision may be able to make other decisions.</a:t>
            </a:r>
          </a:p>
          <a:p>
            <a:pPr marL="171450" indent="-171450">
              <a:buFont typeface="Arial" panose="020B0604020202020204" pitchFamily="34" charset="0"/>
              <a:buChar char="•"/>
            </a:pPr>
            <a:r>
              <a:rPr lang="en-GB" sz="1200" baseline="0" dirty="0"/>
              <a:t>The individual may be unable to make complex decisions about finances or medical treatment but may be able to make day to day decisions about what to wear or what to eat.</a:t>
            </a:r>
          </a:p>
          <a:p>
            <a:endParaRPr lang="en-GB" sz="1200" baseline="0"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7</a:t>
            </a:fld>
            <a:endParaRPr lang="en-GB"/>
          </a:p>
        </p:txBody>
      </p:sp>
    </p:spTree>
    <p:extLst>
      <p:ext uri="{BB962C8B-B14F-4D97-AF65-F5344CB8AC3E}">
        <p14:creationId xmlns:p14="http://schemas.microsoft.com/office/powerpoint/2010/main" val="3149997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a:t>
            </a:r>
            <a:r>
              <a:rPr lang="en-GB" b="1" baseline="0" dirty="0"/>
              <a:t> information</a:t>
            </a:r>
          </a:p>
          <a:p>
            <a:r>
              <a:rPr lang="en-GB" b="1" u="none" dirty="0"/>
              <a:t>The Local Authority Social Services and NHS Complaints (England) Regulations 2009 </a:t>
            </a:r>
            <a:r>
              <a:rPr lang="en-GB" dirty="0"/>
              <a:t>sets out the legal requirements</a:t>
            </a:r>
            <a:r>
              <a:rPr lang="en-GB" baseline="0" dirty="0"/>
              <a:t> for local authority social care departments and NHS organisations when dealing with complaints.</a:t>
            </a:r>
          </a:p>
          <a:p>
            <a:r>
              <a:rPr lang="en-GB" baseline="0" dirty="0"/>
              <a:t> </a:t>
            </a:r>
            <a:endParaRPr lang="en-GB" dirty="0"/>
          </a:p>
          <a:p>
            <a:r>
              <a:rPr lang="en-GB" b="1" u="none" dirty="0"/>
              <a:t>The NHS Constitution in 2011</a:t>
            </a:r>
            <a:r>
              <a:rPr lang="en-GB" b="1" u="none" baseline="0" dirty="0"/>
              <a:t> </a:t>
            </a:r>
            <a:r>
              <a:rPr lang="en-GB" dirty="0"/>
              <a:t>sets out the principles</a:t>
            </a:r>
            <a:r>
              <a:rPr lang="en-GB" baseline="0" dirty="0"/>
              <a:t> and values of the NHS.  It </a:t>
            </a:r>
            <a:r>
              <a:rPr lang="en-GB" sz="1200" b="0" i="0" u="none" strike="noStrike" kern="1200" baseline="0" dirty="0">
                <a:solidFill>
                  <a:schemeClr val="tx1"/>
                </a:solidFill>
                <a:latin typeface="+mn-lt"/>
                <a:ea typeface="+mn-ea"/>
                <a:cs typeface="+mn-cs"/>
              </a:rPr>
              <a:t>establishes the rights which people have and how they can expect to be treated when dealing with the NHS.</a:t>
            </a:r>
          </a:p>
          <a:p>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Your organisation’s </a:t>
            </a:r>
            <a:r>
              <a:rPr lang="en-GB" b="1" u="none" dirty="0"/>
              <a:t>agreed ways of working </a:t>
            </a:r>
            <a:r>
              <a:rPr lang="en-GB" dirty="0"/>
              <a:t>set</a:t>
            </a:r>
            <a:r>
              <a:rPr lang="en-GB" baseline="0" dirty="0"/>
              <a:t> out the ways in which you should deal with comments and complaints.  This will be specific to the workplace and is likely to include the forms or paperwork that should be used to record comments and complaints and the person who is identified to deal with them. </a:t>
            </a:r>
            <a:r>
              <a:rPr lang="en-GB" i="1" baseline="0" dirty="0"/>
              <a:t>(Where possible make sure that workers have a copy of the agreed ways of working for their organisation).</a:t>
            </a:r>
            <a:endParaRPr lang="en-GB" i="1"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8</a:t>
            </a:fld>
            <a:endParaRPr lang="en-GB"/>
          </a:p>
        </p:txBody>
      </p:sp>
    </p:spTree>
    <p:extLst>
      <p:ext uri="{BB962C8B-B14F-4D97-AF65-F5344CB8AC3E}">
        <p14:creationId xmlns:p14="http://schemas.microsoft.com/office/powerpoint/2010/main" val="1617787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Question:</a:t>
            </a:r>
          </a:p>
          <a:p>
            <a:r>
              <a:rPr lang="en-GB" dirty="0"/>
              <a:t>How should you respond if</a:t>
            </a:r>
            <a:r>
              <a:rPr lang="en-GB" baseline="0" dirty="0"/>
              <a:t> an individual you support wants to make a comment or a complaint about the care they are receiving?</a:t>
            </a:r>
          </a:p>
          <a:p>
            <a:endParaRPr lang="en-GB" baseline="0" dirty="0"/>
          </a:p>
          <a:p>
            <a:r>
              <a:rPr lang="en-GB" b="1" baseline="0" dirty="0"/>
              <a:t>Answers:</a:t>
            </a:r>
          </a:p>
          <a:p>
            <a:r>
              <a:rPr lang="en-GB" baseline="0" dirty="0"/>
              <a:t>Discussion should include:</a:t>
            </a:r>
          </a:p>
          <a:p>
            <a:pPr marL="171450" indent="-171450">
              <a:buFont typeface="Arial" panose="020B0604020202020204" pitchFamily="34" charset="0"/>
              <a:buChar char="•"/>
            </a:pPr>
            <a:r>
              <a:rPr lang="en-GB" baseline="0" dirty="0"/>
              <a:t>Providing a suitable environment so that the person feels able to communicate openly and honestly</a:t>
            </a:r>
          </a:p>
          <a:p>
            <a:pPr marL="171450" indent="-171450">
              <a:buFont typeface="Arial" panose="020B0604020202020204" pitchFamily="34" charset="0"/>
              <a:buChar char="•"/>
            </a:pPr>
            <a:r>
              <a:rPr lang="en-GB" baseline="0" dirty="0"/>
              <a:t>Telling the individual the limits of confidentiality (specifically regarding to safeguarding)</a:t>
            </a:r>
          </a:p>
          <a:p>
            <a:pPr marL="171450" indent="-171450">
              <a:buFont typeface="Arial" panose="020B0604020202020204" pitchFamily="34" charset="0"/>
              <a:buChar char="•"/>
            </a:pPr>
            <a:r>
              <a:rPr lang="en-GB" baseline="0" dirty="0"/>
              <a:t>How the worker should respond to the person (</a:t>
            </a:r>
            <a:r>
              <a:rPr lang="en-GB" sz="1200" b="0" i="0" u="none" strike="noStrike" kern="1200" baseline="0" dirty="0">
                <a:solidFill>
                  <a:schemeClr val="tx1"/>
                </a:solidFill>
                <a:latin typeface="+mn-lt"/>
                <a:ea typeface="+mn-ea"/>
                <a:cs typeface="+mn-cs"/>
              </a:rPr>
              <a:t>Listen calmly and actively, assuring them that you are taking them seriously, and remaining non-judgemental</a:t>
            </a:r>
            <a:r>
              <a:rPr lang="en-GB" baseline="0" dirty="0"/>
              <a:t>)</a:t>
            </a:r>
          </a:p>
          <a:p>
            <a:pPr marL="171450" indent="-171450">
              <a:buFont typeface="Arial" panose="020B0604020202020204" pitchFamily="34" charset="0"/>
              <a:buChar char="•"/>
            </a:pPr>
            <a:r>
              <a:rPr lang="en-GB" baseline="0" dirty="0"/>
              <a:t>Explaining the complaints procedure- how complaints will be dealt with, who will deal with the complaints and what they can expect to happen next</a:t>
            </a:r>
          </a:p>
          <a:p>
            <a:pPr marL="171450" indent="-171450">
              <a:buFont typeface="Arial" panose="020B0604020202020204" pitchFamily="34" charset="0"/>
              <a:buChar char="•"/>
            </a:pPr>
            <a:r>
              <a:rPr lang="en-GB" baseline="0" dirty="0"/>
              <a:t>What the worker needs to do once the complaint has been made.</a:t>
            </a:r>
          </a:p>
          <a:p>
            <a:endParaRPr lang="en-GB" baseline="0" dirty="0"/>
          </a:p>
          <a:p>
            <a:r>
              <a:rPr lang="en-GB" b="1" baseline="0" dirty="0"/>
              <a:t>Question:</a:t>
            </a:r>
          </a:p>
          <a:p>
            <a:r>
              <a:rPr lang="en-GB" baseline="0" dirty="0"/>
              <a:t>When might it be necessary to provide additional support to enable individuals to comment or complain?</a:t>
            </a:r>
          </a:p>
          <a:p>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Answers:</a:t>
            </a:r>
          </a:p>
          <a:p>
            <a:r>
              <a:rPr lang="en-GB" baseline="0" dirty="0"/>
              <a:t>Possible answers include:</a:t>
            </a:r>
          </a:p>
          <a:p>
            <a:pPr marL="171450" indent="-171450">
              <a:buFont typeface="Arial" panose="020B0604020202020204" pitchFamily="34" charset="0"/>
              <a:buChar char="•"/>
            </a:pPr>
            <a:r>
              <a:rPr lang="en-GB" baseline="0" dirty="0"/>
              <a:t>If English is not the individual’s first language</a:t>
            </a:r>
          </a:p>
          <a:p>
            <a:pPr marL="171450" indent="-171450">
              <a:buFont typeface="Arial" panose="020B0604020202020204" pitchFamily="34" charset="0"/>
              <a:buChar char="•"/>
            </a:pPr>
            <a:r>
              <a:rPr lang="en-GB" baseline="0" dirty="0"/>
              <a:t>If individual has literacy needs and needs support with reading or writing</a:t>
            </a:r>
          </a:p>
          <a:p>
            <a:pPr marL="171450" indent="-171450">
              <a:buFont typeface="Arial" panose="020B0604020202020204" pitchFamily="34" charset="0"/>
              <a:buChar char="•"/>
            </a:pPr>
            <a:r>
              <a:rPr lang="en-GB" baseline="0" dirty="0"/>
              <a:t>If they need support with communication e.g. communication boards</a:t>
            </a:r>
          </a:p>
          <a:p>
            <a:pPr marL="171450" indent="-171450">
              <a:buFont typeface="Arial" panose="020B0604020202020204" pitchFamily="34" charset="0"/>
              <a:buChar char="•"/>
            </a:pPr>
            <a:r>
              <a:rPr lang="en-GB" baseline="0" dirty="0"/>
              <a:t>If they need forms in a different format e.g. large print.</a:t>
            </a:r>
          </a:p>
          <a:p>
            <a:endParaRPr lang="en-GB" baseline="0" dirty="0"/>
          </a:p>
        </p:txBody>
      </p:sp>
      <p:sp>
        <p:nvSpPr>
          <p:cNvPr id="4" name="Slide Number Placeholder 3"/>
          <p:cNvSpPr>
            <a:spLocks noGrp="1"/>
          </p:cNvSpPr>
          <p:nvPr>
            <p:ph type="sldNum" sz="quarter" idx="10"/>
          </p:nvPr>
        </p:nvSpPr>
        <p:spPr/>
        <p:txBody>
          <a:bodyPr/>
          <a:lstStyle/>
          <a:p>
            <a:fld id="{CBD536BE-7111-426C-AF6B-9B05D67A5FD6}" type="slidenum">
              <a:rPr lang="en-GB" smtClean="0"/>
              <a:t>9</a:t>
            </a:fld>
            <a:endParaRPr lang="en-GB"/>
          </a:p>
        </p:txBody>
      </p:sp>
    </p:spTree>
    <p:extLst>
      <p:ext uri="{BB962C8B-B14F-4D97-AF65-F5344CB8AC3E}">
        <p14:creationId xmlns:p14="http://schemas.microsoft.com/office/powerpoint/2010/main" val="3782734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a:t>
            </a:r>
            <a:r>
              <a:rPr lang="en-GB" b="1" baseline="0" dirty="0"/>
              <a:t> information</a:t>
            </a:r>
          </a:p>
          <a:p>
            <a:r>
              <a:rPr lang="en-GB" baseline="0" dirty="0"/>
              <a:t>Mistakes can happen because of:</a:t>
            </a:r>
          </a:p>
          <a:p>
            <a:pPr marL="171450" indent="-171450">
              <a:buFont typeface="Arial" panose="020B0604020202020204" pitchFamily="34" charset="0"/>
              <a:buChar char="•"/>
            </a:pPr>
            <a:r>
              <a:rPr lang="en-GB" baseline="0" dirty="0"/>
              <a:t>Lack of worker knowledge or understanding</a:t>
            </a:r>
          </a:p>
          <a:p>
            <a:pPr marL="171450" indent="-171450">
              <a:buFont typeface="Arial" panose="020B0604020202020204" pitchFamily="34" charset="0"/>
              <a:buChar char="•"/>
            </a:pPr>
            <a:r>
              <a:rPr lang="en-GB" baseline="0" dirty="0"/>
              <a:t>Poor communication between workers </a:t>
            </a:r>
          </a:p>
          <a:p>
            <a:pPr marL="171450" indent="-171450">
              <a:buFont typeface="Arial" panose="020B0604020202020204" pitchFamily="34" charset="0"/>
              <a:buChar char="•"/>
            </a:pPr>
            <a:r>
              <a:rPr lang="en-GB" baseline="0" dirty="0"/>
              <a:t>Not sharing information</a:t>
            </a:r>
          </a:p>
          <a:p>
            <a:pPr marL="171450" indent="-171450">
              <a:buFont typeface="Arial" panose="020B0604020202020204" pitchFamily="34" charset="0"/>
              <a:buChar char="•"/>
            </a:pPr>
            <a:r>
              <a:rPr lang="en-GB" baseline="0" dirty="0"/>
              <a:t>Stress</a:t>
            </a:r>
          </a:p>
          <a:p>
            <a:pPr marL="171450" indent="-171450">
              <a:buFont typeface="Arial" panose="020B0604020202020204" pitchFamily="34" charset="0"/>
              <a:buChar char="•"/>
            </a:pPr>
            <a:r>
              <a:rPr lang="en-GB" baseline="0" dirty="0"/>
              <a:t>Negligence </a:t>
            </a:r>
          </a:p>
          <a:p>
            <a:pPr marL="171450" indent="-171450">
              <a:buFont typeface="Arial" panose="020B0604020202020204" pitchFamily="34" charset="0"/>
              <a:buChar char="•"/>
            </a:pPr>
            <a:r>
              <a:rPr lang="en-GB" baseline="0" dirty="0"/>
              <a:t>Being distracted. </a:t>
            </a:r>
            <a:endParaRPr lang="en-GB" b="1" baseline="0" dirty="0"/>
          </a:p>
          <a:p>
            <a:endParaRPr lang="en-GB" b="1" baseline="0" dirty="0"/>
          </a:p>
          <a:p>
            <a:r>
              <a:rPr lang="en-GB" b="0" u="none" baseline="0" dirty="0"/>
              <a:t>After an incident:</a:t>
            </a:r>
          </a:p>
          <a:p>
            <a:pPr marL="171450" indent="-171450">
              <a:buFont typeface="Arial" panose="020B0604020202020204" pitchFamily="34" charset="0"/>
              <a:buChar char="•"/>
            </a:pPr>
            <a:r>
              <a:rPr lang="en-GB" baseline="0" dirty="0"/>
              <a:t>The first priority must be the meet the immediate needs of the individuals involved</a:t>
            </a:r>
          </a:p>
          <a:p>
            <a:pPr marL="171450" indent="-171450">
              <a:buFont typeface="Arial" panose="020B0604020202020204" pitchFamily="34" charset="0"/>
              <a:buChar char="•"/>
            </a:pPr>
            <a:r>
              <a:rPr lang="en-GB" baseline="0" dirty="0"/>
              <a:t>An incident form should be completed giving the facts of what happened including date, time, who was involved and where the incident happened</a:t>
            </a:r>
          </a:p>
          <a:p>
            <a:pPr marL="171450" indent="-171450">
              <a:buFont typeface="Arial" panose="020B0604020202020204" pitchFamily="34" charset="0"/>
              <a:buChar char="•"/>
            </a:pPr>
            <a:r>
              <a:rPr lang="en-GB" baseline="0" dirty="0"/>
              <a:t>Reports and incident forms SHOULD NOT include your opinions and should not blame anyone.</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10</a:t>
            </a:fld>
            <a:endParaRPr lang="en-GB"/>
          </a:p>
        </p:txBody>
      </p:sp>
    </p:spTree>
    <p:extLst>
      <p:ext uri="{BB962C8B-B14F-4D97-AF65-F5344CB8AC3E}">
        <p14:creationId xmlns:p14="http://schemas.microsoft.com/office/powerpoint/2010/main" val="2612540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22/03/2023</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4278827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22/03/2023</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861072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22/03/2023</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3089774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9143999" cy="6356350"/>
          </a:xfrm>
          <a:prstGeom prst="rect">
            <a:avLst/>
          </a:prstGeom>
          <a:gradFill>
            <a:gsLst>
              <a:gs pos="0">
                <a:schemeClr val="accent1">
                  <a:tint val="100000"/>
                  <a:shade val="100000"/>
                  <a:satMod val="130000"/>
                </a:schemeClr>
              </a:gs>
              <a:gs pos="100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2130425"/>
            <a:ext cx="7772400" cy="1470025"/>
          </a:xfrm>
        </p:spPr>
        <p:txBody>
          <a:bodyPr/>
          <a:lstStyle/>
          <a:p>
            <a:r>
              <a:rPr lang="en-GB"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3/22/2023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3955587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lvl1pPr>
              <a:defRPr b="1"/>
            </a:lvl1pPr>
            <a:lvl2pPr>
              <a:defRPr b="1"/>
            </a:lvl2pPr>
            <a:lvl3pPr>
              <a:defRPr b="1"/>
            </a:lvl3pPr>
            <a:lvl4pPr>
              <a:defRPr b="1"/>
            </a:lvl4pPr>
            <a:lvl5pPr>
              <a:defRPr b="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3/22/2023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4106458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3/22/2023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3142643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3/22/2023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1725677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3/22/2023</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327853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3/22/2023</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3198270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3/22/2023</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4130259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3/22/2023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1168361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22/03/2023</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6354281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3/22/2023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7245210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3/22/2023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18910477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3/22/2023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96087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22/03/2023</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275229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22/03/2023</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70640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22/03/2023</a:t>
            </a:fld>
            <a:endParaRPr lang="en-GB"/>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2383279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22/03/2023</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199790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22/03/2023</a:t>
            </a:fld>
            <a:endParaRPr lang="en-GB"/>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459169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22/03/2023</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729706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22/03/2023</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917360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 Target="../slides/slide1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 Target="../slides/slide1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
            <a:ext cx="9144000" cy="6858000"/>
          </a:xfrm>
          <a:prstGeom prst="rect">
            <a:avLst/>
          </a:prstGeom>
          <a:gradFill>
            <a:gsLst>
              <a:gs pos="11000">
                <a:srgbClr val="002060"/>
              </a:gs>
              <a:gs pos="92000">
                <a:schemeClr val="bg1"/>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Placeholder 1"/>
          <p:cNvSpPr txBox="1">
            <a:spLocks/>
          </p:cNvSpPr>
          <p:nvPr/>
        </p:nvSpPr>
        <p:spPr>
          <a:xfrm>
            <a:off x="163442" y="1668488"/>
            <a:ext cx="6843002" cy="552173"/>
          </a:xfrm>
          <a:prstGeom prst="rect">
            <a:avLst/>
          </a:prstGeom>
        </p:spPr>
        <p:txBody>
          <a:bodyPr vert="horz" lIns="91440" tIns="45720" rIns="91440" bIns="45720" rtlCol="0" anchor="t">
            <a:norm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b="0" dirty="0">
                <a:solidFill>
                  <a:srgbClr val="002060"/>
                </a:solidFill>
              </a:rPr>
              <a:t>The CARE CERTIFICATE</a:t>
            </a:r>
            <a:endParaRPr lang="en-GB" sz="2400" b="0" dirty="0">
              <a:solidFill>
                <a:srgbClr val="002060"/>
              </a:solidFill>
            </a:endParaRPr>
          </a:p>
        </p:txBody>
      </p:sp>
      <p:sp>
        <p:nvSpPr>
          <p:cNvPr id="20" name="Text Box 28"/>
          <p:cNvSpPr txBox="1">
            <a:spLocks noChangeArrowheads="1"/>
          </p:cNvSpPr>
          <p:nvPr/>
        </p:nvSpPr>
        <p:spPr bwMode="auto">
          <a:xfrm>
            <a:off x="5212676" y="6385713"/>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lnSpc>
                <a:spcPct val="100000"/>
              </a:lnSpc>
              <a:buFontTx/>
              <a:buNone/>
            </a:pPr>
            <a:fld id="{13EAF074-EBD3-3449-94F7-95AB91E0F6D5}" type="slidenum">
              <a:rPr lang="en-GB" sz="1300" b="1" i="0">
                <a:solidFill>
                  <a:schemeClr val="bg1"/>
                </a:solidFill>
                <a:effectLst/>
                <a:latin typeface="Arial" panose="020B0604020202020204" pitchFamily="34" charset="0"/>
                <a:cs typeface="Arial" panose="020B0604020202020204" pitchFamily="34" charset="0"/>
              </a:rPr>
              <a:pPr algn="ctr" eaLnBrk="0" hangingPunct="0">
                <a:lnSpc>
                  <a:spcPct val="100000"/>
                </a:lnSpc>
                <a:buFontTx/>
                <a:buNone/>
              </a:pPr>
              <a:t>‹#›</a:t>
            </a:fld>
            <a:endParaRPr lang="en-GB" sz="1300" b="1" i="0" dirty="0">
              <a:solidFill>
                <a:schemeClr val="bg1"/>
              </a:solidFill>
              <a:effectLst/>
              <a:latin typeface="Arial" panose="020B0604020202020204" pitchFamily="34" charset="0"/>
              <a:cs typeface="Arial" panose="020B0604020202020204" pitchFamily="34" charset="0"/>
            </a:endParaRPr>
          </a:p>
        </p:txBody>
      </p:sp>
      <p:sp>
        <p:nvSpPr>
          <p:cNvPr id="21" name="Chevron 20">
            <a:hlinkClick r:id="" action="ppaction://hlinkshowjump?jump=nextslide"/>
          </p:cNvPr>
          <p:cNvSpPr/>
          <p:nvPr/>
        </p:nvSpPr>
        <p:spPr>
          <a:xfrm>
            <a:off x="4855998"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22" name="Chevron 21">
            <a:hlinkClick r:id="" action="ppaction://hlinkshowjump?jump=previousslide"/>
          </p:cNvPr>
          <p:cNvSpPr/>
          <p:nvPr/>
        </p:nvSpPr>
        <p:spPr>
          <a:xfrm rot="10800000">
            <a:off x="4041585"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8" name="Picture 7">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chemeClr val="bg1"/>
            </a:solidFill>
          </a:ln>
        </p:spPr>
      </p:pic>
    </p:spTree>
    <p:extLst>
      <p:ext uri="{BB962C8B-B14F-4D97-AF65-F5344CB8AC3E}">
        <p14:creationId xmlns:p14="http://schemas.microsoft.com/office/powerpoint/2010/main" val="125679983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20632" y="0"/>
            <a:ext cx="9164632" cy="1009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p:cNvSpPr>
            <a:spLocks noGrp="1"/>
          </p:cNvSpPr>
          <p:nvPr>
            <p:ph type="title"/>
          </p:nvPr>
        </p:nvSpPr>
        <p:spPr>
          <a:xfrm>
            <a:off x="255325" y="87202"/>
            <a:ext cx="7223798" cy="920234"/>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10" name="Text Box 28"/>
          <p:cNvSpPr txBox="1">
            <a:spLocks noChangeArrowheads="1"/>
          </p:cNvSpPr>
          <p:nvPr/>
        </p:nvSpPr>
        <p:spPr bwMode="auto">
          <a:xfrm>
            <a:off x="5212676" y="6373838"/>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lnSpc>
                <a:spcPct val="100000"/>
              </a:lnSpc>
              <a:buFontTx/>
              <a:buNone/>
            </a:pPr>
            <a:fld id="{13EAF074-EBD3-3449-94F7-95AB91E0F6D5}" type="slidenum">
              <a:rPr lang="en-GB" sz="1300" b="1" i="0">
                <a:solidFill>
                  <a:srgbClr val="002060"/>
                </a:solidFill>
                <a:effectLst/>
                <a:latin typeface="Arial" panose="020B0604020202020204" pitchFamily="34" charset="0"/>
                <a:cs typeface="Arial" panose="020B0604020202020204" pitchFamily="34" charset="0"/>
              </a:rPr>
              <a:pPr algn="ctr" eaLnBrk="0" hangingPunct="0">
                <a:lnSpc>
                  <a:spcPct val="100000"/>
                </a:lnSpc>
                <a:buFontTx/>
                <a:buNone/>
              </a:pPr>
              <a:t>‹#›</a:t>
            </a:fld>
            <a:endParaRPr lang="en-GB" sz="1300" b="1" i="0" dirty="0">
              <a:solidFill>
                <a:srgbClr val="002060"/>
              </a:solidFill>
              <a:effectLst/>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255325" y="1320673"/>
            <a:ext cx="8229600" cy="452893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5" name="Chevron 14">
            <a:hlinkClick r:id="" action="ppaction://hlinkshowjump?jump=nextslide"/>
          </p:cNvPr>
          <p:cNvSpPr/>
          <p:nvPr/>
        </p:nvSpPr>
        <p:spPr>
          <a:xfrm>
            <a:off x="4855998"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16" name="Chevron 15">
            <a:hlinkClick r:id="" action="ppaction://hlinkshowjump?jump=previousslide"/>
          </p:cNvPr>
          <p:cNvSpPr/>
          <p:nvPr/>
        </p:nvSpPr>
        <p:spPr>
          <a:xfrm rot="10800000">
            <a:off x="4041585"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17" name="Picture 16">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rgbClr val="0066CC"/>
            </a:solidFill>
          </a:ln>
        </p:spPr>
      </p:pic>
    </p:spTree>
    <p:extLst>
      <p:ext uri="{BB962C8B-B14F-4D97-AF65-F5344CB8AC3E}">
        <p14:creationId xmlns:p14="http://schemas.microsoft.com/office/powerpoint/2010/main" val="2226563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Clr>
          <a:srgbClr val="2154AC"/>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0.tif"/><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1.tif"/><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5.png"/><Relationship Id="rId7"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4694" y="2639291"/>
            <a:ext cx="6400800" cy="1752600"/>
          </a:xfrm>
        </p:spPr>
        <p:txBody>
          <a:bodyPr/>
          <a:lstStyle/>
          <a:p>
            <a:pPr algn="l"/>
            <a:r>
              <a:rPr lang="en-GB" sz="7200" b="1" dirty="0">
                <a:solidFill>
                  <a:schemeClr val="bg1"/>
                </a:solidFill>
                <a:latin typeface="Arial" panose="020B0604020202020204" pitchFamily="34" charset="0"/>
                <a:cs typeface="Arial" panose="020B0604020202020204" pitchFamily="34" charset="0"/>
              </a:rPr>
              <a:t>Duty of Care</a:t>
            </a:r>
          </a:p>
        </p:txBody>
      </p:sp>
      <p:sp>
        <p:nvSpPr>
          <p:cNvPr id="4" name="Title Placeholder 1"/>
          <p:cNvSpPr txBox="1">
            <a:spLocks/>
          </p:cNvSpPr>
          <p:nvPr/>
        </p:nvSpPr>
        <p:spPr>
          <a:xfrm>
            <a:off x="5183850" y="5766968"/>
            <a:ext cx="2185060" cy="552173"/>
          </a:xfrm>
          <a:prstGeom prst="rect">
            <a:avLst/>
          </a:prstGeom>
        </p:spPr>
        <p:txBody>
          <a:bodyPr vert="horz" lIns="91440" tIns="45720" rIns="91440" bIns="45720" rtlCol="0" anchor="t">
            <a:no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dirty="0">
                <a:solidFill>
                  <a:schemeClr val="bg1"/>
                </a:solidFill>
              </a:rPr>
              <a:t>Standard</a:t>
            </a:r>
            <a:endParaRPr lang="en-GB" sz="2400" dirty="0">
              <a:solidFill>
                <a:schemeClr val="bg1"/>
              </a:solidFill>
            </a:endParaRPr>
          </a:p>
        </p:txBody>
      </p:sp>
      <p:sp>
        <p:nvSpPr>
          <p:cNvPr id="5" name="TextBox 4"/>
          <p:cNvSpPr txBox="1"/>
          <p:nvPr/>
        </p:nvSpPr>
        <p:spPr>
          <a:xfrm>
            <a:off x="6650171" y="3114767"/>
            <a:ext cx="3135085" cy="4708981"/>
          </a:xfrm>
          <a:prstGeom prst="rect">
            <a:avLst/>
          </a:prstGeom>
          <a:noFill/>
        </p:spPr>
        <p:txBody>
          <a:bodyPr wrap="square" rtlCol="0">
            <a:spAutoFit/>
          </a:bodyPr>
          <a:lstStyle/>
          <a:p>
            <a:r>
              <a:rPr lang="en-GB" sz="30000" dirty="0">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993860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Incidents, errors and near misses</a:t>
            </a:r>
          </a:p>
        </p:txBody>
      </p:sp>
      <p:sp>
        <p:nvSpPr>
          <p:cNvPr id="3" name="Content Placeholder 2"/>
          <p:cNvSpPr>
            <a:spLocks noGrp="1"/>
          </p:cNvSpPr>
          <p:nvPr>
            <p:ph idx="1"/>
          </p:nvPr>
        </p:nvSpPr>
        <p:spPr>
          <a:xfrm>
            <a:off x="255325" y="1237548"/>
            <a:ext cx="8229600" cy="4528932"/>
          </a:xfrm>
        </p:spPr>
        <p:txBody>
          <a:bodyPr/>
          <a:lstStyle/>
          <a:p>
            <a:pPr marL="0" indent="0">
              <a:buNone/>
            </a:pPr>
            <a:r>
              <a:rPr lang="en-GB" dirty="0"/>
              <a:t>Mistakes must be dealt with appropriately so that similar things do not happen again.</a:t>
            </a:r>
          </a:p>
          <a:p>
            <a:pPr marL="0" indent="0">
              <a:buNone/>
            </a:pPr>
            <a:r>
              <a:rPr lang="en-GB" dirty="0">
                <a:solidFill>
                  <a:srgbClr val="002060"/>
                </a:solidFill>
              </a:rPr>
              <a:t>Mistakes can be:</a:t>
            </a:r>
          </a:p>
          <a:p>
            <a:endParaRPr lang="en-GB" dirty="0"/>
          </a:p>
        </p:txBody>
      </p:sp>
      <p:sp>
        <p:nvSpPr>
          <p:cNvPr id="4" name="Rectangle 3"/>
          <p:cNvSpPr/>
          <p:nvPr/>
        </p:nvSpPr>
        <p:spPr>
          <a:xfrm>
            <a:off x="254791" y="2504763"/>
            <a:ext cx="2743749"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Adverse events</a:t>
            </a:r>
          </a:p>
        </p:txBody>
      </p:sp>
      <p:sp>
        <p:nvSpPr>
          <p:cNvPr id="5" name="Rectangle 4"/>
          <p:cNvSpPr/>
          <p:nvPr/>
        </p:nvSpPr>
        <p:spPr>
          <a:xfrm>
            <a:off x="249593" y="2912438"/>
            <a:ext cx="2749194" cy="193429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b="1" dirty="0">
                <a:solidFill>
                  <a:schemeClr val="bg1"/>
                </a:solidFill>
                <a:latin typeface="Arial" panose="020B0604020202020204" pitchFamily="34" charset="0"/>
                <a:cs typeface="Arial" panose="020B0604020202020204" pitchFamily="34" charset="0"/>
              </a:rPr>
              <a:t>Action or lack of action that leads to unexpected, unintended and preventable harm</a:t>
            </a:r>
          </a:p>
        </p:txBody>
      </p:sp>
      <p:sp>
        <p:nvSpPr>
          <p:cNvPr id="6" name="Rectangle 5"/>
          <p:cNvSpPr/>
          <p:nvPr/>
        </p:nvSpPr>
        <p:spPr>
          <a:xfrm>
            <a:off x="3209768" y="2480860"/>
            <a:ext cx="2743749"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Errors</a:t>
            </a:r>
          </a:p>
        </p:txBody>
      </p:sp>
      <p:sp>
        <p:nvSpPr>
          <p:cNvPr id="7" name="Rectangle 6"/>
          <p:cNvSpPr/>
          <p:nvPr/>
        </p:nvSpPr>
        <p:spPr>
          <a:xfrm>
            <a:off x="3204570" y="2888535"/>
            <a:ext cx="2749194" cy="193429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b="1" dirty="0">
                <a:solidFill>
                  <a:schemeClr val="bg1"/>
                </a:solidFill>
                <a:latin typeface="Arial" panose="020B0604020202020204" pitchFamily="34" charset="0"/>
                <a:cs typeface="Arial" panose="020B0604020202020204" pitchFamily="34" charset="0"/>
              </a:rPr>
              <a:t>Not doing something as it should have been done, for example through bad planning or being forgetful</a:t>
            </a:r>
          </a:p>
        </p:txBody>
      </p:sp>
      <p:sp>
        <p:nvSpPr>
          <p:cNvPr id="8" name="Rectangle 7"/>
          <p:cNvSpPr/>
          <p:nvPr/>
        </p:nvSpPr>
        <p:spPr>
          <a:xfrm>
            <a:off x="6141001" y="2479259"/>
            <a:ext cx="2743749"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Near misses</a:t>
            </a:r>
          </a:p>
        </p:txBody>
      </p:sp>
      <p:sp>
        <p:nvSpPr>
          <p:cNvPr id="9" name="Rectangle 8"/>
          <p:cNvSpPr/>
          <p:nvPr/>
        </p:nvSpPr>
        <p:spPr>
          <a:xfrm>
            <a:off x="6135803" y="2886934"/>
            <a:ext cx="2749194" cy="193429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b="1" dirty="0">
                <a:solidFill>
                  <a:schemeClr val="bg1"/>
                </a:solidFill>
                <a:latin typeface="Arial" panose="020B0604020202020204" pitchFamily="34" charset="0"/>
                <a:cs typeface="Arial" panose="020B0604020202020204" pitchFamily="34" charset="0"/>
              </a:rPr>
              <a:t>Situations where an</a:t>
            </a:r>
          </a:p>
          <a:p>
            <a:r>
              <a:rPr lang="en-GB" b="1" dirty="0">
                <a:solidFill>
                  <a:schemeClr val="bg1"/>
                </a:solidFill>
                <a:latin typeface="Arial" panose="020B0604020202020204" pitchFamily="34" charset="0"/>
                <a:cs typeface="Arial" panose="020B0604020202020204" pitchFamily="34" charset="0"/>
              </a:rPr>
              <a:t>action could have harmed the individual but, either by chance or purpose, was prevented</a:t>
            </a:r>
            <a:endParaRPr lang="en-GB" dirty="0">
              <a:solidFill>
                <a:schemeClr val="bg1"/>
              </a:solidFill>
            </a:endParaRPr>
          </a:p>
        </p:txBody>
      </p:sp>
      <p:sp>
        <p:nvSpPr>
          <p:cNvPr id="10" name="Rectangle 9"/>
          <p:cNvSpPr/>
          <p:nvPr/>
        </p:nvSpPr>
        <p:spPr>
          <a:xfrm>
            <a:off x="254544" y="4932055"/>
            <a:ext cx="8618547" cy="40927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Incidents</a:t>
            </a:r>
          </a:p>
        </p:txBody>
      </p:sp>
      <p:sp>
        <p:nvSpPr>
          <p:cNvPr id="11" name="Rectangle 10"/>
          <p:cNvSpPr/>
          <p:nvPr/>
        </p:nvSpPr>
        <p:spPr>
          <a:xfrm>
            <a:off x="249345" y="5339730"/>
            <a:ext cx="8635651" cy="989818"/>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b="1" dirty="0">
                <a:solidFill>
                  <a:schemeClr val="bg1"/>
                </a:solidFill>
                <a:latin typeface="Arial" panose="020B0604020202020204" pitchFamily="34" charset="0"/>
                <a:cs typeface="Arial" panose="020B0604020202020204" pitchFamily="34" charset="0"/>
              </a:rPr>
              <a:t>Specific negative events. In health and social care serious incidents are described as events which need investigation as they caused severe harm or damage to either the person receiving care or the organisation.</a:t>
            </a:r>
          </a:p>
        </p:txBody>
      </p:sp>
    </p:spTree>
    <p:extLst>
      <p:ext uri="{BB962C8B-B14F-4D97-AF65-F5344CB8AC3E}">
        <p14:creationId xmlns:p14="http://schemas.microsoft.com/office/powerpoint/2010/main" val="2361628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Legislation</a:t>
            </a:r>
          </a:p>
        </p:txBody>
      </p:sp>
      <p:sp>
        <p:nvSpPr>
          <p:cNvPr id="4" name="Rectangle 3"/>
          <p:cNvSpPr/>
          <p:nvPr/>
        </p:nvSpPr>
        <p:spPr>
          <a:xfrm>
            <a:off x="255324" y="1261707"/>
            <a:ext cx="5869971" cy="4832092"/>
          </a:xfrm>
          <a:prstGeom prst="rect">
            <a:avLst/>
          </a:prstGeom>
        </p:spPr>
        <p:txBody>
          <a:bodyPr wrap="square">
            <a:spAutoFit/>
          </a:bodyPr>
          <a:lstStyle/>
          <a:p>
            <a:r>
              <a:rPr lang="en-GB" sz="2200" b="1" dirty="0">
                <a:latin typeface="Arial" panose="020B0604020202020204" pitchFamily="34" charset="0"/>
                <a:cs typeface="Arial" panose="020B0604020202020204" pitchFamily="34" charset="0"/>
              </a:rPr>
              <a:t>When incidents happen, legislation sets out how to handle incidents. Relevant legislation includes:</a:t>
            </a:r>
          </a:p>
          <a:p>
            <a:pPr marL="342900" indent="-342900">
              <a:buClr>
                <a:srgbClr val="0066CC"/>
              </a:buClr>
              <a:buFont typeface="Arial" panose="020B0604020202020204" pitchFamily="34" charset="0"/>
              <a:buChar char="■"/>
            </a:pPr>
            <a:r>
              <a:rPr lang="en-GB" sz="2200" b="1" dirty="0">
                <a:latin typeface="Arial" panose="020B0604020202020204" pitchFamily="34" charset="0"/>
                <a:cs typeface="Arial" panose="020B0604020202020204" pitchFamily="34" charset="0"/>
              </a:rPr>
              <a:t>The Health and Safety at Work etc. </a:t>
            </a:r>
            <a:br>
              <a:rPr lang="en-GB" sz="2200" b="1" dirty="0">
                <a:latin typeface="Arial" panose="020B0604020202020204" pitchFamily="34" charset="0"/>
                <a:cs typeface="Arial" panose="020B0604020202020204" pitchFamily="34" charset="0"/>
              </a:rPr>
            </a:br>
            <a:r>
              <a:rPr lang="en-GB" sz="2200" b="1" dirty="0">
                <a:latin typeface="Arial" panose="020B0604020202020204" pitchFamily="34" charset="0"/>
                <a:cs typeface="Arial" panose="020B0604020202020204" pitchFamily="34" charset="0"/>
              </a:rPr>
              <a:t>Act 1974</a:t>
            </a:r>
          </a:p>
          <a:p>
            <a:pPr marL="342900" indent="-342900">
              <a:buClr>
                <a:srgbClr val="0066CC"/>
              </a:buClr>
              <a:buFont typeface="Arial" panose="020B0604020202020204" pitchFamily="34" charset="0"/>
              <a:buChar char="■"/>
            </a:pPr>
            <a:r>
              <a:rPr lang="en-GB" sz="2200" b="1" dirty="0">
                <a:latin typeface="Arial" panose="020B0604020202020204" pitchFamily="34" charset="0"/>
                <a:cs typeface="Arial" panose="020B0604020202020204" pitchFamily="34" charset="0"/>
              </a:rPr>
              <a:t>The Management of Health and Safety Regulations 1999</a:t>
            </a:r>
          </a:p>
          <a:p>
            <a:pPr marL="342900" indent="-342900">
              <a:buClr>
                <a:srgbClr val="0066CC"/>
              </a:buClr>
              <a:buFont typeface="Arial" panose="020B0604020202020204" pitchFamily="34" charset="0"/>
              <a:buChar char="■"/>
            </a:pPr>
            <a:r>
              <a:rPr lang="en-GB" sz="2200" b="1" dirty="0">
                <a:latin typeface="Arial" panose="020B0604020202020204" pitchFamily="34" charset="0"/>
                <a:cs typeface="Arial" panose="020B0604020202020204" pitchFamily="34" charset="0"/>
              </a:rPr>
              <a:t>The Reporting of Injuries, Diseases and Dangerous Occurrences Regulations 2013 (RIDDOR)</a:t>
            </a:r>
          </a:p>
          <a:p>
            <a:pPr marL="342900" indent="-342900">
              <a:buClr>
                <a:srgbClr val="0066CC"/>
              </a:buClr>
              <a:buFont typeface="Arial" panose="020B0604020202020204" pitchFamily="34" charset="0"/>
              <a:buChar char="■"/>
            </a:pPr>
            <a:r>
              <a:rPr lang="en-GB" sz="2200" b="1" dirty="0">
                <a:latin typeface="Arial" panose="020B0604020202020204" pitchFamily="34" charset="0"/>
                <a:cs typeface="Arial" panose="020B0604020202020204" pitchFamily="34" charset="0"/>
              </a:rPr>
              <a:t>The Control of Substances Hazardous to Health Regulations 2002 (COSHH)</a:t>
            </a:r>
          </a:p>
          <a:p>
            <a:pPr marL="342900" indent="-342900">
              <a:buClr>
                <a:srgbClr val="0066CC"/>
              </a:buClr>
              <a:buFont typeface="Arial" panose="020B0604020202020204" pitchFamily="34" charset="0"/>
              <a:buChar char="■"/>
            </a:pPr>
            <a:r>
              <a:rPr lang="en-GB" sz="2200" b="1" dirty="0">
                <a:latin typeface="Arial" panose="020B0604020202020204" pitchFamily="34" charset="0"/>
                <a:cs typeface="Arial" panose="020B0604020202020204" pitchFamily="34" charset="0"/>
              </a:rPr>
              <a:t>The Provisions and Use of Work Equipment Regulations 1998 (PUWER).</a:t>
            </a:r>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l="39638" r="10921"/>
          <a:stretch/>
        </p:blipFill>
        <p:spPr>
          <a:xfrm>
            <a:off x="6125295" y="1261707"/>
            <a:ext cx="2745572" cy="4747207"/>
          </a:xfrm>
          <a:prstGeom prst="rect">
            <a:avLst/>
          </a:prstGeom>
        </p:spPr>
      </p:pic>
    </p:spTree>
    <p:extLst>
      <p:ext uri="{BB962C8B-B14F-4D97-AF65-F5344CB8AC3E}">
        <p14:creationId xmlns:p14="http://schemas.microsoft.com/office/powerpoint/2010/main" val="2175081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500"/>
                                        <p:tgtEl>
                                          <p:spTgt spid="4">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4">
                                            <p:txEl>
                                              <p:pRg st="4" end="4"/>
                                            </p:txEl>
                                          </p:spTgt>
                                        </p:tgtEl>
                                        <p:attrNameLst>
                                          <p:attrName>style.visibility</p:attrName>
                                        </p:attrNameLst>
                                      </p:cBhvr>
                                      <p:to>
                                        <p:strVal val="visible"/>
                                      </p:to>
                                    </p:set>
                                    <p:animEffect transition="in" filter="fade">
                                      <p:cBhvr>
                                        <p:cTn id="20" dur="500"/>
                                        <p:tgtEl>
                                          <p:spTgt spid="4">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fade">
                                      <p:cBhvr>
                                        <p:cTn id="23"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Conflict in the workplace</a:t>
            </a:r>
          </a:p>
        </p:txBody>
      </p:sp>
      <p:sp>
        <p:nvSpPr>
          <p:cNvPr id="3" name="Content Placeholder 2"/>
          <p:cNvSpPr>
            <a:spLocks noGrp="1"/>
          </p:cNvSpPr>
          <p:nvPr>
            <p:ph idx="1"/>
          </p:nvPr>
        </p:nvSpPr>
        <p:spPr>
          <a:xfrm>
            <a:off x="3764478" y="1320673"/>
            <a:ext cx="5094513" cy="4528932"/>
          </a:xfrm>
        </p:spPr>
        <p:txBody>
          <a:bodyPr/>
          <a:lstStyle/>
          <a:p>
            <a:pPr marL="0" indent="0">
              <a:buNone/>
            </a:pPr>
            <a:r>
              <a:rPr lang="en-GB" dirty="0"/>
              <a:t>Conflict or challenging behaviour often happens as a result of distress or because needs are not being met.</a:t>
            </a:r>
          </a:p>
          <a:p>
            <a:pPr marL="0" indent="0">
              <a:buNone/>
            </a:pPr>
            <a:r>
              <a:rPr lang="en-GB" dirty="0"/>
              <a:t> </a:t>
            </a:r>
          </a:p>
          <a:p>
            <a:pPr marL="0" indent="0">
              <a:buNone/>
            </a:pPr>
            <a:r>
              <a:rPr lang="en-GB" dirty="0"/>
              <a:t>Reasons could be:</a:t>
            </a:r>
          </a:p>
          <a:p>
            <a:r>
              <a:rPr lang="en-GB" dirty="0"/>
              <a:t>Biological</a:t>
            </a:r>
          </a:p>
          <a:p>
            <a:r>
              <a:rPr lang="en-GB" dirty="0"/>
              <a:t>Social</a:t>
            </a:r>
          </a:p>
          <a:p>
            <a:r>
              <a:rPr lang="en-GB" dirty="0"/>
              <a:t>Environmental</a:t>
            </a:r>
          </a:p>
          <a:p>
            <a:r>
              <a:rPr lang="en-GB" dirty="0"/>
              <a:t>Psychological.</a:t>
            </a:r>
          </a:p>
          <a:p>
            <a:endParaRPr lang="en-GB"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5325" y="1270659"/>
            <a:ext cx="3262216" cy="4892636"/>
          </a:xfrm>
          <a:prstGeom prst="rect">
            <a:avLst/>
          </a:prstGeom>
        </p:spPr>
      </p:pic>
      <p:pic>
        <p:nvPicPr>
          <p:cNvPr id="5" name="Picture 4"/>
          <p:cNvPicPr>
            <a:picLocks/>
          </p:cNvPicPr>
          <p:nvPr/>
        </p:nvPicPr>
        <p:blipFill rotWithShape="1">
          <a:blip r:embed="rId4"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Tree>
    <p:extLst>
      <p:ext uri="{BB962C8B-B14F-4D97-AF65-F5344CB8AC3E}">
        <p14:creationId xmlns:p14="http://schemas.microsoft.com/office/powerpoint/2010/main" val="166605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500"/>
                                        <p:tgtEl>
                                          <p:spTgt spid="3">
                                            <p:txEl>
                                              <p:pRg st="3" end="3"/>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Managing conflict</a:t>
            </a:r>
          </a:p>
        </p:txBody>
      </p:sp>
      <p:sp>
        <p:nvSpPr>
          <p:cNvPr id="3" name="Content Placeholder 2"/>
          <p:cNvSpPr>
            <a:spLocks noGrp="1"/>
          </p:cNvSpPr>
          <p:nvPr>
            <p:ph idx="1"/>
          </p:nvPr>
        </p:nvSpPr>
        <p:spPr>
          <a:xfrm>
            <a:off x="255325" y="1249423"/>
            <a:ext cx="8229600" cy="4528932"/>
          </a:xfrm>
        </p:spPr>
        <p:txBody>
          <a:bodyPr/>
          <a:lstStyle/>
          <a:p>
            <a:pPr marL="0" indent="0">
              <a:spcBef>
                <a:spcPts val="600"/>
              </a:spcBef>
              <a:buNone/>
            </a:pPr>
            <a:r>
              <a:rPr lang="en-GB" dirty="0"/>
              <a:t>Acting on early signs of frustration and aggression can stop conflict developing into violence. Always treat the individual with respect and dignity. If possible and safe:</a:t>
            </a:r>
          </a:p>
          <a:p>
            <a:pPr>
              <a:spcBef>
                <a:spcPts val="600"/>
              </a:spcBef>
            </a:pPr>
            <a:r>
              <a:rPr lang="en-GB" dirty="0"/>
              <a:t>Take them to a quiet place</a:t>
            </a:r>
          </a:p>
          <a:p>
            <a:pPr>
              <a:spcBef>
                <a:spcPts val="600"/>
              </a:spcBef>
            </a:pPr>
            <a:r>
              <a:rPr lang="en-GB" dirty="0"/>
              <a:t>Ask questions and listen carefully </a:t>
            </a:r>
          </a:p>
          <a:p>
            <a:pPr>
              <a:spcBef>
                <a:spcPts val="600"/>
              </a:spcBef>
            </a:pPr>
            <a:r>
              <a:rPr lang="en-GB" dirty="0"/>
              <a:t>Take their feelings seriously</a:t>
            </a:r>
          </a:p>
          <a:p>
            <a:pPr>
              <a:spcBef>
                <a:spcPts val="600"/>
              </a:spcBef>
            </a:pPr>
            <a:r>
              <a:rPr lang="en-GB" dirty="0"/>
              <a:t>Try to agree a way forward.</a:t>
            </a:r>
          </a:p>
          <a:p>
            <a:endParaRPr lang="en-GB" dirty="0"/>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t="-8977" b="18871"/>
          <a:stretch/>
        </p:blipFill>
        <p:spPr>
          <a:xfrm>
            <a:off x="222728" y="3840322"/>
            <a:ext cx="8698670" cy="2347828"/>
          </a:xfrm>
          <a:prstGeom prst="rect">
            <a:avLst/>
          </a:prstGeom>
        </p:spPr>
      </p:pic>
    </p:spTree>
    <p:extLst>
      <p:ext uri="{BB962C8B-B14F-4D97-AF65-F5344CB8AC3E}">
        <p14:creationId xmlns:p14="http://schemas.microsoft.com/office/powerpoint/2010/main" val="128523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Rectangle 3"/>
          <p:cNvSpPr/>
          <p:nvPr/>
        </p:nvSpPr>
        <p:spPr>
          <a:xfrm>
            <a:off x="-201880" y="1221186"/>
            <a:ext cx="9619013" cy="1131817"/>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Rectangle 5"/>
          <p:cNvSpPr/>
          <p:nvPr/>
        </p:nvSpPr>
        <p:spPr>
          <a:xfrm>
            <a:off x="255324" y="1245007"/>
            <a:ext cx="8639293" cy="1107996"/>
          </a:xfrm>
          <a:prstGeom prst="rect">
            <a:avLst/>
          </a:prstGeom>
        </p:spPr>
        <p:txBody>
          <a:bodyPr wrap="square">
            <a:spAutoFit/>
          </a:bodyPr>
          <a:lstStyle/>
          <a:p>
            <a:r>
              <a:rPr lang="en-GB" sz="2200" b="1" dirty="0">
                <a:solidFill>
                  <a:schemeClr val="bg1"/>
                </a:solidFill>
                <a:latin typeface="Arial" panose="020B0604020202020204" pitchFamily="34" charset="0"/>
                <a:cs typeface="Arial" panose="020B0604020202020204" pitchFamily="34" charset="0"/>
              </a:rPr>
              <a:t>A meal that has peanuts in it is served to an individual with a known peanut allergy. The mistake is spotted and swapped. What type of mistake is this?</a:t>
            </a:r>
          </a:p>
        </p:txBody>
      </p:sp>
      <p:sp>
        <p:nvSpPr>
          <p:cNvPr id="11" name="TextBox 10"/>
          <p:cNvSpPr txBox="1"/>
          <p:nvPr/>
        </p:nvSpPr>
        <p:spPr>
          <a:xfrm>
            <a:off x="1046578" y="2872863"/>
            <a:ext cx="7056784" cy="430887"/>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Adverse event</a:t>
            </a:r>
          </a:p>
        </p:txBody>
      </p:sp>
      <p:sp>
        <p:nvSpPr>
          <p:cNvPr id="12" name="TextBox 11"/>
          <p:cNvSpPr txBox="1"/>
          <p:nvPr/>
        </p:nvSpPr>
        <p:spPr>
          <a:xfrm>
            <a:off x="1067421" y="3856399"/>
            <a:ext cx="7056784" cy="430887"/>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Near miss</a:t>
            </a:r>
          </a:p>
        </p:txBody>
      </p:sp>
      <p:sp>
        <p:nvSpPr>
          <p:cNvPr id="13" name="TextBox 12"/>
          <p:cNvSpPr txBox="1"/>
          <p:nvPr/>
        </p:nvSpPr>
        <p:spPr>
          <a:xfrm>
            <a:off x="1067421" y="4763228"/>
            <a:ext cx="7056784" cy="430887"/>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Error</a:t>
            </a:r>
          </a:p>
        </p:txBody>
      </p:sp>
      <p:sp>
        <p:nvSpPr>
          <p:cNvPr id="14" name="TextBox 13"/>
          <p:cNvSpPr txBox="1"/>
          <p:nvPr/>
        </p:nvSpPr>
        <p:spPr>
          <a:xfrm>
            <a:off x="1046578" y="5701783"/>
            <a:ext cx="7056784" cy="430887"/>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Incident</a:t>
            </a:r>
          </a:p>
        </p:txBody>
      </p:sp>
      <p:grpSp>
        <p:nvGrpSpPr>
          <p:cNvPr id="15" name="Group 14"/>
          <p:cNvGrpSpPr/>
          <p:nvPr/>
        </p:nvGrpSpPr>
        <p:grpSpPr>
          <a:xfrm>
            <a:off x="5543119" y="3008576"/>
            <a:ext cx="3711396" cy="4564662"/>
            <a:chOff x="5469116" y="2420888"/>
            <a:chExt cx="3711396" cy="4564662"/>
          </a:xfrm>
        </p:grpSpPr>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82173">
              <a:off x="5469116" y="2420888"/>
              <a:ext cx="3711396" cy="4564662"/>
            </a:xfrm>
            <a:prstGeom prst="rect">
              <a:avLst/>
            </a:prstGeom>
            <a:effectLst>
              <a:outerShdw blurRad="63500" sx="102000" sy="102000" algn="ctr" rotWithShape="0">
                <a:schemeClr val="tx1">
                  <a:lumMod val="65000"/>
                  <a:lumOff val="35000"/>
                  <a:alpha val="40000"/>
                </a:schemeClr>
              </a:outerShdw>
            </a:effectLst>
          </p:spPr>
        </p:pic>
        <p:pic>
          <p:nvPicPr>
            <p:cNvPr id="17" name="Picture 4" descr="\\DESIGNARCHIVE\Archive\PowerPoints\PPT symbols and documents\ABCD cards\B.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4221" b="7959"/>
            <a:stretch/>
          </p:blipFill>
          <p:spPr bwMode="auto">
            <a:xfrm rot="302735">
              <a:off x="6457181" y="2617595"/>
              <a:ext cx="1902988" cy="2360978"/>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5523" y="2662173"/>
            <a:ext cx="617417" cy="872258"/>
          </a:xfrm>
          <a:prstGeom prst="rect">
            <a:avLst/>
          </a:prstGeom>
        </p:spPr>
      </p:pic>
      <p:pic>
        <p:nvPicPr>
          <p:cNvPr id="19" name="Picture 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5523" y="3606439"/>
            <a:ext cx="617417" cy="872258"/>
          </a:xfrm>
          <a:prstGeom prst="rect">
            <a:avLst/>
          </a:prstGeom>
        </p:spPr>
      </p:pic>
      <p:pic>
        <p:nvPicPr>
          <p:cNvPr id="20" name="Picture 1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5523" y="4542543"/>
            <a:ext cx="617417" cy="872258"/>
          </a:xfrm>
          <a:prstGeom prst="rect">
            <a:avLst/>
          </a:prstGeom>
        </p:spPr>
      </p:pic>
      <p:pic>
        <p:nvPicPr>
          <p:cNvPr id="21" name="Picture 20"/>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25523" y="5470485"/>
            <a:ext cx="617417" cy="872258"/>
          </a:xfrm>
          <a:prstGeom prst="rect">
            <a:avLst/>
          </a:prstGeom>
        </p:spPr>
      </p:pic>
      <p:pic>
        <p:nvPicPr>
          <p:cNvPr id="22" name="Picture 21"/>
          <p:cNvPicPr>
            <a:picLocks/>
          </p:cNvPicPr>
          <p:nvPr/>
        </p:nvPicPr>
        <p:blipFill rotWithShape="1">
          <a:blip r:embed="rId9"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23" name="Rectangle 22"/>
          <p:cNvSpPr/>
          <p:nvPr/>
        </p:nvSpPr>
        <p:spPr>
          <a:xfrm>
            <a:off x="6018663" y="2420086"/>
            <a:ext cx="2875954"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2630860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18"/>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1"/>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0"/>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21"/>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4"/>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2" grpId="0"/>
      <p:bldP spid="13" grpId="0"/>
      <p:bldP spid="13" grpId="1"/>
      <p:bldP spid="14" grpId="0"/>
      <p:bldP spid="14" grpId="1"/>
      <p:bldP spid="2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Rectangle 3"/>
          <p:cNvSpPr/>
          <p:nvPr/>
        </p:nvSpPr>
        <p:spPr>
          <a:xfrm>
            <a:off x="-201880" y="1221186"/>
            <a:ext cx="9619013" cy="975749"/>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Rectangle 5"/>
          <p:cNvSpPr/>
          <p:nvPr/>
        </p:nvSpPr>
        <p:spPr>
          <a:xfrm>
            <a:off x="255324" y="1316257"/>
            <a:ext cx="8639293" cy="769441"/>
          </a:xfrm>
          <a:prstGeom prst="rect">
            <a:avLst/>
          </a:prstGeom>
        </p:spPr>
        <p:txBody>
          <a:bodyPr wrap="square">
            <a:spAutoFit/>
          </a:bodyPr>
          <a:lstStyle/>
          <a:p>
            <a:r>
              <a:rPr lang="en-GB" sz="2200" b="1" dirty="0">
                <a:solidFill>
                  <a:schemeClr val="bg1"/>
                </a:solidFill>
                <a:latin typeface="Arial" panose="020B0604020202020204" pitchFamily="34" charset="0"/>
                <a:cs typeface="Arial" panose="020B0604020202020204" pitchFamily="34" charset="0"/>
              </a:rPr>
              <a:t>Which of the following most accurately defines what is meant by ‘Duty of Care’?</a:t>
            </a:r>
          </a:p>
        </p:txBody>
      </p:sp>
      <p:sp>
        <p:nvSpPr>
          <p:cNvPr id="22" name="TextBox 21"/>
          <p:cNvSpPr txBox="1"/>
          <p:nvPr/>
        </p:nvSpPr>
        <p:spPr>
          <a:xfrm>
            <a:off x="1046578" y="2497199"/>
            <a:ext cx="5318595"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Restricting the rights of the individual to make sure that they are safe.</a:t>
            </a:r>
          </a:p>
        </p:txBody>
      </p:sp>
      <p:sp>
        <p:nvSpPr>
          <p:cNvPr id="23" name="TextBox 22"/>
          <p:cNvSpPr txBox="1"/>
          <p:nvPr/>
        </p:nvSpPr>
        <p:spPr>
          <a:xfrm>
            <a:off x="1046579" y="3326428"/>
            <a:ext cx="5318594" cy="1107996"/>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The duty to put people into care when their family is not able to take care </a:t>
            </a:r>
            <a:br>
              <a:rPr lang="en-GB" sz="2200" b="1" dirty="0">
                <a:latin typeface="Arial" panose="020B0604020202020204" pitchFamily="34" charset="0"/>
                <a:cs typeface="Arial" panose="020B0604020202020204" pitchFamily="34" charset="0"/>
              </a:rPr>
            </a:br>
            <a:r>
              <a:rPr lang="en-GB" sz="2200" b="1" dirty="0">
                <a:latin typeface="Arial" panose="020B0604020202020204" pitchFamily="34" charset="0"/>
                <a:cs typeface="Arial" panose="020B0604020202020204" pitchFamily="34" charset="0"/>
              </a:rPr>
              <a:t>of them.</a:t>
            </a:r>
          </a:p>
        </p:txBody>
      </p:sp>
      <p:sp>
        <p:nvSpPr>
          <p:cNvPr id="24" name="TextBox 23"/>
          <p:cNvSpPr txBox="1"/>
          <p:nvPr/>
        </p:nvSpPr>
        <p:spPr>
          <a:xfrm>
            <a:off x="1047901" y="4393915"/>
            <a:ext cx="5210396" cy="1107996"/>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The duty to promote wellbeing and keep people safe from harm, abuse and injury.</a:t>
            </a:r>
          </a:p>
        </p:txBody>
      </p:sp>
      <p:sp>
        <p:nvSpPr>
          <p:cNvPr id="25" name="TextBox 24"/>
          <p:cNvSpPr txBox="1"/>
          <p:nvPr/>
        </p:nvSpPr>
        <p:spPr>
          <a:xfrm>
            <a:off x="1046579" y="5437652"/>
            <a:ext cx="5472974"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Stopping people making decisions that you disagree with or that may be risky.</a:t>
            </a:r>
          </a:p>
        </p:txBody>
      </p:sp>
      <p:pic>
        <p:nvPicPr>
          <p:cNvPr id="36" name="Picture 3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0895" y="2542593"/>
            <a:ext cx="617417" cy="872258"/>
          </a:xfrm>
          <a:prstGeom prst="rect">
            <a:avLst/>
          </a:prstGeom>
        </p:spPr>
      </p:pic>
      <p:pic>
        <p:nvPicPr>
          <p:cNvPr id="37" name="Picture 3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0895" y="3486859"/>
            <a:ext cx="617417" cy="872258"/>
          </a:xfrm>
          <a:prstGeom prst="rect">
            <a:avLst/>
          </a:prstGeom>
        </p:spPr>
      </p:pic>
      <p:pic>
        <p:nvPicPr>
          <p:cNvPr id="38" name="Picture 3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0895" y="4422963"/>
            <a:ext cx="617417" cy="872258"/>
          </a:xfrm>
          <a:prstGeom prst="rect">
            <a:avLst/>
          </a:prstGeom>
        </p:spPr>
      </p:pic>
      <p:pic>
        <p:nvPicPr>
          <p:cNvPr id="39" name="Picture 3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0895" y="5350905"/>
            <a:ext cx="617417" cy="872258"/>
          </a:xfrm>
          <a:prstGeom prst="rect">
            <a:avLst/>
          </a:prstGeom>
        </p:spPr>
      </p:pic>
      <p:pic>
        <p:nvPicPr>
          <p:cNvPr id="16" name="Picture 15"/>
          <p:cNvPicPr>
            <a:picLocks/>
          </p:cNvPicPr>
          <p:nvPr/>
        </p:nvPicPr>
        <p:blipFill rotWithShape="1">
          <a:blip r:embed="rId7"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grpSp>
        <p:nvGrpSpPr>
          <p:cNvPr id="17" name="Group 16"/>
          <p:cNvGrpSpPr/>
          <p:nvPr/>
        </p:nvGrpSpPr>
        <p:grpSpPr>
          <a:xfrm>
            <a:off x="5721854" y="2884162"/>
            <a:ext cx="3711396" cy="4564662"/>
            <a:chOff x="4716116" y="2392730"/>
            <a:chExt cx="3711396" cy="4564662"/>
          </a:xfrm>
        </p:grpSpPr>
        <p:pic>
          <p:nvPicPr>
            <p:cNvPr id="18" name="Pictur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82173">
              <a:off x="4716116" y="2392730"/>
              <a:ext cx="3711396" cy="4564662"/>
            </a:xfrm>
            <a:prstGeom prst="rect">
              <a:avLst/>
            </a:prstGeom>
            <a:effectLst>
              <a:outerShdw blurRad="63500" sx="102000" sy="102000" algn="ctr" rotWithShape="0">
                <a:schemeClr val="tx1">
                  <a:lumMod val="65000"/>
                  <a:lumOff val="35000"/>
                  <a:alpha val="40000"/>
                </a:schemeClr>
              </a:outerShdw>
            </a:effectLst>
          </p:spPr>
        </p:pic>
        <p:pic>
          <p:nvPicPr>
            <p:cNvPr id="19" name="Picture 18"/>
            <p:cNvPicPr>
              <a:picLocks noChangeAspect="1"/>
            </p:cNvPicPr>
            <p:nvPr/>
          </p:nvPicPr>
          <p:blipFill rotWithShape="1">
            <a:blip r:embed="rId9" cstate="print">
              <a:extLst>
                <a:ext uri="{28A0092B-C50C-407E-A947-70E740481C1C}">
                  <a14:useLocalDpi xmlns:a14="http://schemas.microsoft.com/office/drawing/2010/main" val="0"/>
                </a:ext>
              </a:extLst>
            </a:blip>
            <a:srcRect l="8910" t="3750" r="6990" b="4196"/>
            <a:stretch/>
          </p:blipFill>
          <p:spPr>
            <a:xfrm rot="308198">
              <a:off x="5875925" y="2534840"/>
              <a:ext cx="1636750" cy="2465804"/>
            </a:xfrm>
            <a:prstGeom prst="rect">
              <a:avLst/>
            </a:prstGeom>
          </p:spPr>
        </p:pic>
      </p:grpSp>
      <p:sp>
        <p:nvSpPr>
          <p:cNvPr id="20" name="Rectangle 19"/>
          <p:cNvSpPr/>
          <p:nvPr/>
        </p:nvSpPr>
        <p:spPr>
          <a:xfrm>
            <a:off x="6258297" y="2324550"/>
            <a:ext cx="263632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3400145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500"/>
                                        <p:tgtEl>
                                          <p:spTgt spid="3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36"/>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2"/>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37"/>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9"/>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5"/>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2" grpId="1"/>
      <p:bldP spid="23" grpId="0"/>
      <p:bldP spid="23" grpId="1"/>
      <p:bldP spid="24" grpId="0"/>
      <p:bldP spid="25" grpId="0"/>
      <p:bldP spid="25" grpId="1"/>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Rectangle 3"/>
          <p:cNvSpPr/>
          <p:nvPr/>
        </p:nvSpPr>
        <p:spPr>
          <a:xfrm>
            <a:off x="-201880" y="1221186"/>
            <a:ext cx="9619013" cy="975749"/>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Rectangle 5"/>
          <p:cNvSpPr/>
          <p:nvPr/>
        </p:nvSpPr>
        <p:spPr>
          <a:xfrm>
            <a:off x="255324" y="1316257"/>
            <a:ext cx="8639293" cy="830997"/>
          </a:xfrm>
          <a:prstGeom prst="rect">
            <a:avLst/>
          </a:prstGeom>
        </p:spPr>
        <p:txBody>
          <a:bodyPr wrap="square">
            <a:spAutoFit/>
          </a:bodyPr>
          <a:lstStyle/>
          <a:p>
            <a:r>
              <a:rPr lang="en-GB" sz="2400" b="1" dirty="0">
                <a:solidFill>
                  <a:schemeClr val="bg1"/>
                </a:solidFill>
                <a:latin typeface="Arial" panose="020B0604020202020204" pitchFamily="34" charset="0"/>
                <a:cs typeface="Arial" panose="020B0604020202020204" pitchFamily="34" charset="0"/>
              </a:rPr>
              <a:t>Which of the following statements about recording an incident is true?</a:t>
            </a:r>
            <a:endParaRPr lang="en-GB" sz="2400" dirty="0">
              <a:solidFill>
                <a:schemeClr val="bg1"/>
              </a:solidFill>
              <a:latin typeface="Arial" panose="020B0604020202020204" pitchFamily="34" charset="0"/>
              <a:cs typeface="Arial" panose="020B0604020202020204" pitchFamily="34" charset="0"/>
            </a:endParaRPr>
          </a:p>
        </p:txBody>
      </p:sp>
      <p:sp>
        <p:nvSpPr>
          <p:cNvPr id="22" name="TextBox 21"/>
          <p:cNvSpPr txBox="1"/>
          <p:nvPr/>
        </p:nvSpPr>
        <p:spPr>
          <a:xfrm>
            <a:off x="1046578" y="2497199"/>
            <a:ext cx="5769858" cy="1107996"/>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You should record factual information and not include opinions or allocate blame</a:t>
            </a:r>
          </a:p>
        </p:txBody>
      </p:sp>
      <p:sp>
        <p:nvSpPr>
          <p:cNvPr id="23" name="TextBox 22"/>
          <p:cNvSpPr txBox="1"/>
          <p:nvPr/>
        </p:nvSpPr>
        <p:spPr>
          <a:xfrm>
            <a:off x="1046578" y="3587678"/>
            <a:ext cx="6054865"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You should record what you think happened as well as the date and location</a:t>
            </a:r>
          </a:p>
        </p:txBody>
      </p:sp>
      <p:sp>
        <p:nvSpPr>
          <p:cNvPr id="24" name="TextBox 23"/>
          <p:cNvSpPr txBox="1"/>
          <p:nvPr/>
        </p:nvSpPr>
        <p:spPr>
          <a:xfrm>
            <a:off x="1047900" y="4477040"/>
            <a:ext cx="5768535"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To maintain confidentiality you should not include the names of people involved</a:t>
            </a:r>
          </a:p>
        </p:txBody>
      </p:sp>
      <p:sp>
        <p:nvSpPr>
          <p:cNvPr id="25" name="TextBox 24"/>
          <p:cNvSpPr txBox="1"/>
          <p:nvPr/>
        </p:nvSpPr>
        <p:spPr>
          <a:xfrm>
            <a:off x="1046579" y="5437652"/>
            <a:ext cx="5472974" cy="769441"/>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You only need to record an incident if the emergency services were called</a:t>
            </a:r>
          </a:p>
        </p:txBody>
      </p:sp>
      <p:pic>
        <p:nvPicPr>
          <p:cNvPr id="36" name="Picture 3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0895" y="2542593"/>
            <a:ext cx="617417" cy="872258"/>
          </a:xfrm>
          <a:prstGeom prst="rect">
            <a:avLst/>
          </a:prstGeom>
        </p:spPr>
      </p:pic>
      <p:pic>
        <p:nvPicPr>
          <p:cNvPr id="37" name="Picture 3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0895" y="3486859"/>
            <a:ext cx="617417" cy="872258"/>
          </a:xfrm>
          <a:prstGeom prst="rect">
            <a:avLst/>
          </a:prstGeom>
        </p:spPr>
      </p:pic>
      <p:pic>
        <p:nvPicPr>
          <p:cNvPr id="38" name="Picture 3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0895" y="4422963"/>
            <a:ext cx="617417" cy="872258"/>
          </a:xfrm>
          <a:prstGeom prst="rect">
            <a:avLst/>
          </a:prstGeom>
        </p:spPr>
      </p:pic>
      <p:pic>
        <p:nvPicPr>
          <p:cNvPr id="39" name="Picture 3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0895" y="5350905"/>
            <a:ext cx="617417" cy="872258"/>
          </a:xfrm>
          <a:prstGeom prst="rect">
            <a:avLst/>
          </a:prstGeom>
        </p:spPr>
      </p:pic>
      <p:grpSp>
        <p:nvGrpSpPr>
          <p:cNvPr id="16" name="Group 15"/>
          <p:cNvGrpSpPr/>
          <p:nvPr/>
        </p:nvGrpSpPr>
        <p:grpSpPr>
          <a:xfrm>
            <a:off x="5722758" y="3047088"/>
            <a:ext cx="3711396" cy="4564662"/>
            <a:chOff x="5432604" y="2420888"/>
            <a:chExt cx="3711396" cy="4564662"/>
          </a:xfrm>
        </p:grpSpPr>
        <p:pic>
          <p:nvPicPr>
            <p:cNvPr id="17" name="Picture 1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282173">
              <a:off x="5432604" y="2420888"/>
              <a:ext cx="3711396" cy="4564662"/>
            </a:xfrm>
            <a:prstGeom prst="rect">
              <a:avLst/>
            </a:prstGeom>
            <a:effectLst>
              <a:outerShdw blurRad="63500" sx="102000" sy="102000" algn="ctr" rotWithShape="0">
                <a:schemeClr val="tx1">
                  <a:lumMod val="65000"/>
                  <a:lumOff val="35000"/>
                  <a:alpha val="40000"/>
                </a:schemeClr>
              </a:outerShdw>
            </a:effectLst>
          </p:spPr>
        </p:pic>
        <p:pic>
          <p:nvPicPr>
            <p:cNvPr id="18" name="Picture 2" descr="\\DESIGNARCHIVE\Archive\PowerPoints\PPT symbols and documents\ABCD cards\A.pn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t="4624"/>
            <a:stretch/>
          </p:blipFill>
          <p:spPr bwMode="auto">
            <a:xfrm rot="385857">
              <a:off x="6473422" y="2556201"/>
              <a:ext cx="1897871" cy="2557254"/>
            </a:xfrm>
            <a:prstGeom prst="rect">
              <a:avLst/>
            </a:prstGeom>
            <a:noFill/>
            <a:extLst>
              <a:ext uri="{909E8E84-426E-40DD-AFC4-6F175D3DCCD1}">
                <a14:hiddenFill xmlns:a14="http://schemas.microsoft.com/office/drawing/2010/main">
                  <a:solidFill>
                    <a:srgbClr val="FFFFFF"/>
                  </a:solidFill>
                </a14:hiddenFill>
              </a:ext>
            </a:extLst>
          </p:spPr>
        </p:pic>
      </p:grpSp>
      <p:pic>
        <p:nvPicPr>
          <p:cNvPr id="19" name="Picture 18"/>
          <p:cNvPicPr>
            <a:picLocks/>
          </p:cNvPicPr>
          <p:nvPr/>
        </p:nvPicPr>
        <p:blipFill rotWithShape="1">
          <a:blip r:embed="rId9"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20" name="Rectangle 19"/>
          <p:cNvSpPr/>
          <p:nvPr/>
        </p:nvSpPr>
        <p:spPr>
          <a:xfrm>
            <a:off x="6237027" y="2324550"/>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2426703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500"/>
                                        <p:tgtEl>
                                          <p:spTgt spid="3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37"/>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3"/>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38"/>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4"/>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9"/>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5"/>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ppt_x"/>
                                          </p:val>
                                        </p:tav>
                                        <p:tav tm="100000">
                                          <p:val>
                                            <p:strVal val="#ppt_x"/>
                                          </p:val>
                                        </p:tav>
                                      </p:tavLst>
                                    </p:anim>
                                    <p:anim calcmode="lin" valueType="num">
                                      <p:cBhvr additive="base">
                                        <p:cTn id="5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3" grpId="1"/>
      <p:bldP spid="24" grpId="0"/>
      <p:bldP spid="24" grpId="1"/>
      <p:bldP spid="25" grpId="0"/>
      <p:bldP spid="25" grpId="1"/>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outcomes</a:t>
            </a:r>
          </a:p>
        </p:txBody>
      </p:sp>
      <p:sp>
        <p:nvSpPr>
          <p:cNvPr id="3" name="Content Placeholder 2"/>
          <p:cNvSpPr>
            <a:spLocks noGrp="1"/>
          </p:cNvSpPr>
          <p:nvPr>
            <p:ph idx="1"/>
          </p:nvPr>
        </p:nvSpPr>
        <p:spPr>
          <a:xfrm>
            <a:off x="255325" y="1320673"/>
            <a:ext cx="8229600" cy="2764439"/>
          </a:xfrm>
        </p:spPr>
        <p:txBody>
          <a:bodyPr>
            <a:normAutofit lnSpcReduction="10000"/>
          </a:bodyPr>
          <a:lstStyle/>
          <a:p>
            <a:pPr marL="0" indent="0">
              <a:spcBef>
                <a:spcPts val="600"/>
              </a:spcBef>
              <a:buNone/>
            </a:pPr>
            <a:r>
              <a:rPr lang="en-GB" sz="2400" dirty="0">
                <a:solidFill>
                  <a:srgbClr val="002060"/>
                </a:solidFill>
              </a:rPr>
              <a:t>3.1</a:t>
            </a:r>
            <a:r>
              <a:rPr lang="en-GB" sz="2400" dirty="0"/>
              <a:t> </a:t>
            </a:r>
            <a:r>
              <a:rPr lang="en-GB" sz="2400" dirty="0">
                <a:solidFill>
                  <a:srgbClr val="0066CC"/>
                </a:solidFill>
              </a:rPr>
              <a:t>Understand  how duty of care contributes to </a:t>
            </a:r>
            <a:br>
              <a:rPr lang="en-GB" sz="2400" dirty="0">
                <a:solidFill>
                  <a:srgbClr val="0066CC"/>
                </a:solidFill>
              </a:rPr>
            </a:br>
            <a:r>
              <a:rPr lang="en-GB" sz="2400" dirty="0">
                <a:solidFill>
                  <a:srgbClr val="0066CC"/>
                </a:solidFill>
              </a:rPr>
              <a:t>safe practice </a:t>
            </a:r>
          </a:p>
          <a:p>
            <a:pPr marL="0" indent="0">
              <a:spcBef>
                <a:spcPts val="600"/>
              </a:spcBef>
              <a:buNone/>
            </a:pPr>
            <a:r>
              <a:rPr lang="en-GB" sz="2400" dirty="0">
                <a:solidFill>
                  <a:srgbClr val="002060"/>
                </a:solidFill>
              </a:rPr>
              <a:t>3.2 </a:t>
            </a:r>
            <a:r>
              <a:rPr lang="en-GB" sz="2400" dirty="0">
                <a:solidFill>
                  <a:srgbClr val="0066CC"/>
                </a:solidFill>
              </a:rPr>
              <a:t>Understand the support available for addressing 	 dilemmas that may arise about duty of care</a:t>
            </a:r>
          </a:p>
          <a:p>
            <a:pPr marL="0" indent="0">
              <a:spcBef>
                <a:spcPts val="600"/>
              </a:spcBef>
              <a:buNone/>
            </a:pPr>
            <a:r>
              <a:rPr lang="en-GB" sz="2400" dirty="0">
                <a:solidFill>
                  <a:srgbClr val="002060"/>
                </a:solidFill>
              </a:rPr>
              <a:t>3.3</a:t>
            </a:r>
            <a:r>
              <a:rPr lang="en-GB" sz="2400" dirty="0"/>
              <a:t> </a:t>
            </a:r>
            <a:r>
              <a:rPr lang="en-GB" sz="2400" dirty="0">
                <a:solidFill>
                  <a:srgbClr val="0066CC"/>
                </a:solidFill>
              </a:rPr>
              <a:t>Deal with Comments and complaints</a:t>
            </a:r>
          </a:p>
          <a:p>
            <a:pPr marL="0" indent="0">
              <a:spcBef>
                <a:spcPts val="600"/>
              </a:spcBef>
              <a:buNone/>
            </a:pPr>
            <a:r>
              <a:rPr lang="en-GB" sz="2400" dirty="0">
                <a:solidFill>
                  <a:srgbClr val="002060"/>
                </a:solidFill>
              </a:rPr>
              <a:t>3.4</a:t>
            </a:r>
            <a:r>
              <a:rPr lang="en-GB" sz="2400" dirty="0"/>
              <a:t> </a:t>
            </a:r>
            <a:r>
              <a:rPr lang="en-GB" sz="2400" dirty="0">
                <a:solidFill>
                  <a:srgbClr val="0066CC"/>
                </a:solidFill>
              </a:rPr>
              <a:t>Deal with Incidents, errors and near misses</a:t>
            </a:r>
          </a:p>
          <a:p>
            <a:pPr marL="0" indent="0">
              <a:spcBef>
                <a:spcPts val="600"/>
              </a:spcBef>
              <a:buNone/>
            </a:pPr>
            <a:r>
              <a:rPr lang="en-GB" sz="2400" dirty="0">
                <a:solidFill>
                  <a:srgbClr val="002060"/>
                </a:solidFill>
              </a:rPr>
              <a:t>3.5</a:t>
            </a:r>
            <a:r>
              <a:rPr lang="en-GB" sz="2400" dirty="0">
                <a:solidFill>
                  <a:srgbClr val="0066CC"/>
                </a:solidFill>
              </a:rPr>
              <a:t> Deal with confrontation and difficult situations.</a:t>
            </a:r>
          </a:p>
          <a:p>
            <a:pPr marL="0" indent="0">
              <a:buNone/>
            </a:pPr>
            <a:endParaRPr lang="en-GB" dirty="0"/>
          </a:p>
        </p:txBody>
      </p:sp>
      <p:sp>
        <p:nvSpPr>
          <p:cNvPr id="6" name="Title Placeholder 1"/>
          <p:cNvSpPr txBox="1">
            <a:spLocks/>
          </p:cNvSpPr>
          <p:nvPr/>
        </p:nvSpPr>
        <p:spPr>
          <a:xfrm>
            <a:off x="5183850" y="5766968"/>
            <a:ext cx="2185060" cy="552173"/>
          </a:xfrm>
          <a:prstGeom prst="rect">
            <a:avLst/>
          </a:prstGeom>
        </p:spPr>
        <p:txBody>
          <a:bodyPr vert="horz" lIns="91440" tIns="45720" rIns="91440" bIns="45720" rtlCol="0" anchor="t">
            <a:no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dirty="0">
                <a:solidFill>
                  <a:srgbClr val="002060"/>
                </a:solidFill>
              </a:rPr>
              <a:t>Standard</a:t>
            </a:r>
            <a:endParaRPr lang="en-GB" sz="2400" dirty="0">
              <a:solidFill>
                <a:srgbClr val="002060"/>
              </a:solidFill>
            </a:endParaRPr>
          </a:p>
        </p:txBody>
      </p:sp>
      <p:sp>
        <p:nvSpPr>
          <p:cNvPr id="7" name="TextBox 6"/>
          <p:cNvSpPr txBox="1"/>
          <p:nvPr/>
        </p:nvSpPr>
        <p:spPr>
          <a:xfrm>
            <a:off x="6650171" y="3114767"/>
            <a:ext cx="3135085" cy="4708981"/>
          </a:xfrm>
          <a:prstGeom prst="rect">
            <a:avLst/>
          </a:prstGeom>
          <a:noFill/>
        </p:spPr>
        <p:txBody>
          <a:bodyPr wrap="square" rtlCol="0">
            <a:spAutoFit/>
          </a:bodyPr>
          <a:lstStyle/>
          <a:p>
            <a:r>
              <a:rPr lang="en-GB" sz="30000" dirty="0">
                <a:solidFill>
                  <a:srgbClr val="002060"/>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1574687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a duty of care?</a:t>
            </a:r>
          </a:p>
        </p:txBody>
      </p:sp>
      <p:sp>
        <p:nvSpPr>
          <p:cNvPr id="3" name="Content Placeholder 2"/>
          <p:cNvSpPr>
            <a:spLocks noGrp="1"/>
          </p:cNvSpPr>
          <p:nvPr>
            <p:ph idx="1"/>
          </p:nvPr>
        </p:nvSpPr>
        <p:spPr>
          <a:xfrm>
            <a:off x="4797631" y="1320673"/>
            <a:ext cx="4073236" cy="1185021"/>
          </a:xfrm>
        </p:spPr>
        <p:txBody>
          <a:bodyPr/>
          <a:lstStyle/>
          <a:p>
            <a:pPr marL="0" indent="0">
              <a:buNone/>
            </a:pPr>
            <a:r>
              <a:rPr lang="en-GB" dirty="0"/>
              <a:t>You have a duty of care to all those receiving care and support in your workplace</a:t>
            </a:r>
          </a:p>
          <a:p>
            <a:endParaRPr lang="en-GB"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55325" y="1296923"/>
            <a:ext cx="4327595" cy="3560085"/>
          </a:xfrm>
          <a:prstGeom prst="rect">
            <a:avLst/>
          </a:prstGeom>
        </p:spPr>
      </p:pic>
      <p:sp>
        <p:nvSpPr>
          <p:cNvPr id="5" name="Rectangle 4"/>
          <p:cNvSpPr/>
          <p:nvPr/>
        </p:nvSpPr>
        <p:spPr>
          <a:xfrm>
            <a:off x="4756563" y="2725294"/>
            <a:ext cx="4121235" cy="2127719"/>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latin typeface="Arial" panose="020B0604020202020204" pitchFamily="34" charset="0"/>
                <a:cs typeface="Arial" panose="020B0604020202020204" pitchFamily="34" charset="0"/>
              </a:rPr>
              <a:t>A Duty of Care is the duty </a:t>
            </a:r>
            <a:br>
              <a:rPr lang="en-GB" sz="2200" b="1" dirty="0">
                <a:latin typeface="Arial" panose="020B0604020202020204" pitchFamily="34" charset="0"/>
                <a:cs typeface="Arial" panose="020B0604020202020204" pitchFamily="34" charset="0"/>
              </a:rPr>
            </a:br>
            <a:r>
              <a:rPr lang="en-GB" sz="2200" b="1" dirty="0">
                <a:latin typeface="Arial" panose="020B0604020202020204" pitchFamily="34" charset="0"/>
                <a:cs typeface="Arial" panose="020B0604020202020204" pitchFamily="34" charset="0"/>
              </a:rPr>
              <a:t>to promote </a:t>
            </a:r>
            <a:r>
              <a:rPr lang="en-GB" sz="2200" b="1" dirty="0">
                <a:solidFill>
                  <a:srgbClr val="0066CC"/>
                </a:solidFill>
                <a:latin typeface="Arial" panose="020B0604020202020204" pitchFamily="34" charset="0"/>
                <a:cs typeface="Arial" panose="020B0604020202020204" pitchFamily="34" charset="0"/>
              </a:rPr>
              <a:t>wellbeing</a:t>
            </a:r>
            <a:r>
              <a:rPr lang="en-GB" sz="2200" b="1" dirty="0">
                <a:latin typeface="Arial" panose="020B0604020202020204" pitchFamily="34" charset="0"/>
                <a:cs typeface="Arial" panose="020B0604020202020204" pitchFamily="34" charset="0"/>
              </a:rPr>
              <a:t> and make sure that people are kept safe from harm, abuse and injury</a:t>
            </a:r>
          </a:p>
        </p:txBody>
      </p:sp>
      <p:grpSp>
        <p:nvGrpSpPr>
          <p:cNvPr id="9" name="Group 8"/>
          <p:cNvGrpSpPr/>
          <p:nvPr/>
        </p:nvGrpSpPr>
        <p:grpSpPr>
          <a:xfrm>
            <a:off x="252353" y="4890418"/>
            <a:ext cx="8639293" cy="1376748"/>
            <a:chOff x="252353" y="4890418"/>
            <a:chExt cx="8639293" cy="1376748"/>
          </a:xfrm>
        </p:grpSpPr>
        <p:sp>
          <p:nvSpPr>
            <p:cNvPr id="6" name="Rectangle 5"/>
            <p:cNvSpPr/>
            <p:nvPr/>
          </p:nvSpPr>
          <p:spPr>
            <a:xfrm>
              <a:off x="252353" y="5120452"/>
              <a:ext cx="8639293" cy="1146714"/>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3603" y="4890418"/>
              <a:ext cx="1252841" cy="651802"/>
            </a:xfrm>
            <a:prstGeom prst="rect">
              <a:avLst/>
            </a:prstGeom>
          </p:spPr>
        </p:pic>
        <p:sp>
          <p:nvSpPr>
            <p:cNvPr id="8" name="TextBox 7"/>
            <p:cNvSpPr txBox="1"/>
            <p:nvPr/>
          </p:nvSpPr>
          <p:spPr>
            <a:xfrm>
              <a:off x="950023" y="5436169"/>
              <a:ext cx="7781430" cy="830997"/>
            </a:xfrm>
            <a:prstGeom prst="rect">
              <a:avLst/>
            </a:prstGeom>
            <a:noFill/>
          </p:spPr>
          <p:txBody>
            <a:bodyPr wrap="square" rtlCol="0">
              <a:spAutoFit/>
            </a:bodyPr>
            <a:lstStyle/>
            <a:p>
              <a:r>
                <a:rPr lang="en-GB" sz="1600" b="1" dirty="0">
                  <a:solidFill>
                    <a:srgbClr val="0066CC"/>
                  </a:solidFill>
                  <a:latin typeface="Arial" panose="020B0604020202020204" pitchFamily="34" charset="0"/>
                  <a:cs typeface="Arial" panose="020B0604020202020204" pitchFamily="34" charset="0"/>
                </a:rPr>
                <a:t>Wellbeing </a:t>
              </a:r>
            </a:p>
            <a:p>
              <a:r>
                <a:rPr lang="en-GB" sz="1600" dirty="0">
                  <a:latin typeface="Arial" panose="020B0604020202020204" pitchFamily="34" charset="0"/>
                  <a:cs typeface="Arial" panose="020B0604020202020204" pitchFamily="34" charset="0"/>
                </a:rPr>
                <a:t>Wellbeing could be defined as the positive way in which a person feels and thinks </a:t>
              </a:r>
              <a:br>
                <a:rPr lang="en-GB" sz="16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of themselves.</a:t>
              </a:r>
            </a:p>
          </p:txBody>
        </p:sp>
      </p:grpSp>
      <p:pic>
        <p:nvPicPr>
          <p:cNvPr id="10" name="Picture 9"/>
          <p:cNvPicPr>
            <a:picLocks/>
          </p:cNvPicPr>
          <p:nvPr/>
        </p:nvPicPr>
        <p:blipFill rotWithShape="1">
          <a:blip r:embed="rId5"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Tree>
    <p:extLst>
      <p:ext uri="{BB962C8B-B14F-4D97-AF65-F5344CB8AC3E}">
        <p14:creationId xmlns:p14="http://schemas.microsoft.com/office/powerpoint/2010/main" val="3742404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do I need to do?</a:t>
            </a:r>
          </a:p>
        </p:txBody>
      </p:sp>
      <p:sp>
        <p:nvSpPr>
          <p:cNvPr id="3" name="Content Placeholder 2"/>
          <p:cNvSpPr>
            <a:spLocks noGrp="1"/>
          </p:cNvSpPr>
          <p:nvPr>
            <p:ph idx="1"/>
          </p:nvPr>
        </p:nvSpPr>
        <p:spPr>
          <a:xfrm>
            <a:off x="255324" y="1237548"/>
            <a:ext cx="8651169" cy="4528932"/>
          </a:xfrm>
        </p:spPr>
        <p:txBody>
          <a:bodyPr/>
          <a:lstStyle/>
          <a:p>
            <a:pPr marL="0" indent="0">
              <a:buNone/>
            </a:pPr>
            <a:r>
              <a:rPr lang="en-GB" dirty="0"/>
              <a:t>Workers must have the knowledge and skills to act on their duty of care. Workers must be able to:</a:t>
            </a:r>
          </a:p>
          <a:p>
            <a:r>
              <a:rPr lang="en-GB" dirty="0"/>
              <a:t>Identify areas of concern </a:t>
            </a:r>
          </a:p>
          <a:p>
            <a:r>
              <a:rPr lang="en-GB" dirty="0"/>
              <a:t>Report concerns in agreed ways</a:t>
            </a:r>
          </a:p>
          <a:p>
            <a:endParaRPr lang="en-GB" sz="100" dirty="0"/>
          </a:p>
          <a:p>
            <a:pPr marL="0" indent="0">
              <a:buNone/>
            </a:pPr>
            <a:r>
              <a:rPr lang="en-GB" dirty="0">
                <a:solidFill>
                  <a:srgbClr val="002060"/>
                </a:solidFill>
              </a:rPr>
              <a:t>Your manager will be able to advise you of what to do if you </a:t>
            </a:r>
            <a:br>
              <a:rPr lang="en-GB" dirty="0">
                <a:solidFill>
                  <a:srgbClr val="002060"/>
                </a:solidFill>
              </a:rPr>
            </a:br>
            <a:r>
              <a:rPr lang="en-GB" dirty="0">
                <a:solidFill>
                  <a:srgbClr val="002060"/>
                </a:solidFill>
              </a:rPr>
              <a:t>are unsure.</a:t>
            </a:r>
          </a:p>
          <a:p>
            <a:endParaRPr lang="en-GB"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67200" y="3633844"/>
            <a:ext cx="8556166" cy="2683823"/>
          </a:xfrm>
          <a:prstGeom prst="rect">
            <a:avLst/>
          </a:prstGeom>
        </p:spPr>
      </p:pic>
    </p:spTree>
    <p:extLst>
      <p:ext uri="{BB962C8B-B14F-4D97-AF65-F5344CB8AC3E}">
        <p14:creationId xmlns:p14="http://schemas.microsoft.com/office/powerpoint/2010/main" val="2285280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Supporting independence</a:t>
            </a:r>
          </a:p>
        </p:txBody>
      </p:sp>
      <p:sp>
        <p:nvSpPr>
          <p:cNvPr id="3" name="Content Placeholder 2"/>
          <p:cNvSpPr>
            <a:spLocks noGrp="1"/>
          </p:cNvSpPr>
          <p:nvPr>
            <p:ph idx="1"/>
          </p:nvPr>
        </p:nvSpPr>
        <p:spPr>
          <a:xfrm>
            <a:off x="255325" y="1320673"/>
            <a:ext cx="4340488" cy="4528932"/>
          </a:xfrm>
        </p:spPr>
        <p:txBody>
          <a:bodyPr/>
          <a:lstStyle/>
          <a:p>
            <a:pPr marL="0" indent="0">
              <a:buNone/>
            </a:pPr>
            <a:r>
              <a:rPr lang="en-GB" dirty="0"/>
              <a:t>Workers must:</a:t>
            </a:r>
          </a:p>
          <a:p>
            <a:r>
              <a:rPr lang="en-GB" dirty="0"/>
              <a:t>Respect and protect individuals’ rights</a:t>
            </a:r>
          </a:p>
          <a:p>
            <a:r>
              <a:rPr lang="en-GB" dirty="0"/>
              <a:t>Promote individuals’ independence</a:t>
            </a:r>
          </a:p>
          <a:p>
            <a:r>
              <a:rPr lang="en-GB" dirty="0"/>
              <a:t>Enable the person to make an informed choice.</a:t>
            </a:r>
          </a:p>
          <a:p>
            <a:endParaRPr lang="en-GB"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488873" y="1236023"/>
            <a:ext cx="4392858" cy="5022273"/>
          </a:xfrm>
          <a:prstGeom prst="rect">
            <a:avLst/>
          </a:prstGeom>
        </p:spPr>
      </p:pic>
    </p:spTree>
    <p:extLst>
      <p:ext uri="{BB962C8B-B14F-4D97-AF65-F5344CB8AC3E}">
        <p14:creationId xmlns:p14="http://schemas.microsoft.com/office/powerpoint/2010/main" val="362150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Dilemmas</a:t>
            </a:r>
          </a:p>
        </p:txBody>
      </p:sp>
      <p:sp>
        <p:nvSpPr>
          <p:cNvPr id="3" name="Content Placeholder 2"/>
          <p:cNvSpPr>
            <a:spLocks noGrp="1"/>
          </p:cNvSpPr>
          <p:nvPr>
            <p:ph idx="1"/>
          </p:nvPr>
        </p:nvSpPr>
        <p:spPr>
          <a:xfrm>
            <a:off x="255325" y="1320673"/>
            <a:ext cx="4340488" cy="4528932"/>
          </a:xfrm>
        </p:spPr>
        <p:txBody>
          <a:bodyPr/>
          <a:lstStyle/>
          <a:p>
            <a:pPr marL="0" indent="0">
              <a:buNone/>
            </a:pPr>
            <a:r>
              <a:rPr lang="en-GB" dirty="0"/>
              <a:t>There may be a conflict between protecting a person’s rights and independence and their safety and wellbeing. This can lead to dilemmas.</a:t>
            </a:r>
          </a:p>
          <a:p>
            <a:pPr marL="0" indent="0">
              <a:buNone/>
            </a:pPr>
            <a:endParaRPr lang="en-GB" dirty="0"/>
          </a:p>
          <a:p>
            <a:pPr marL="0" indent="0">
              <a:buNone/>
            </a:pPr>
            <a:r>
              <a:rPr lang="en-GB" dirty="0"/>
              <a:t>It may be necessary to balance: </a:t>
            </a:r>
          </a:p>
          <a:p>
            <a:r>
              <a:rPr lang="en-GB" dirty="0"/>
              <a:t>Their right to make choices</a:t>
            </a:r>
          </a:p>
          <a:p>
            <a:r>
              <a:rPr lang="en-GB" dirty="0"/>
              <a:t>The need to protect individuals from harm.</a:t>
            </a:r>
          </a:p>
          <a:p>
            <a:pPr marL="0" indent="0">
              <a:buNone/>
            </a:pPr>
            <a:endParaRPr lang="en-GB"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904510" y="1256816"/>
            <a:ext cx="3982054" cy="5086167"/>
          </a:xfrm>
          <a:prstGeom prst="rect">
            <a:avLst/>
          </a:prstGeom>
        </p:spPr>
      </p:pic>
      <p:pic>
        <p:nvPicPr>
          <p:cNvPr id="5" name="Picture 4"/>
          <p:cNvPicPr>
            <a:picLocks/>
          </p:cNvPicPr>
          <p:nvPr/>
        </p:nvPicPr>
        <p:blipFill rotWithShape="1">
          <a:blip r:embed="rId4"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Tree>
    <p:extLst>
      <p:ext uri="{BB962C8B-B14F-4D97-AF65-F5344CB8AC3E}">
        <p14:creationId xmlns:p14="http://schemas.microsoft.com/office/powerpoint/2010/main" val="4156160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500"/>
                                        <p:tgtEl>
                                          <p:spTgt spid="3">
                                            <p:txEl>
                                              <p:pRg st="3" end="3"/>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Mental capacity</a:t>
            </a:r>
          </a:p>
        </p:txBody>
      </p:sp>
      <p:sp>
        <p:nvSpPr>
          <p:cNvPr id="3" name="Content Placeholder 2"/>
          <p:cNvSpPr>
            <a:spLocks noGrp="1"/>
          </p:cNvSpPr>
          <p:nvPr>
            <p:ph idx="1"/>
          </p:nvPr>
        </p:nvSpPr>
        <p:spPr>
          <a:xfrm>
            <a:off x="3966358" y="1320673"/>
            <a:ext cx="4940135" cy="4528932"/>
          </a:xfrm>
        </p:spPr>
        <p:txBody>
          <a:bodyPr/>
          <a:lstStyle/>
          <a:p>
            <a:pPr marL="0" indent="0">
              <a:buNone/>
            </a:pPr>
            <a:r>
              <a:rPr lang="en-GB" dirty="0"/>
              <a:t>Some individuals may not have the ability to:</a:t>
            </a:r>
          </a:p>
          <a:p>
            <a:r>
              <a:rPr lang="en-GB" dirty="0"/>
              <a:t>Understand their choices </a:t>
            </a:r>
          </a:p>
          <a:p>
            <a:r>
              <a:rPr lang="en-GB" dirty="0"/>
              <a:t>Make an informed decision</a:t>
            </a:r>
          </a:p>
          <a:p>
            <a:r>
              <a:rPr lang="en-GB" dirty="0"/>
              <a:t>Understand what could happen</a:t>
            </a:r>
          </a:p>
          <a:p>
            <a:pPr marL="0" indent="0">
              <a:buNone/>
            </a:pPr>
            <a:endParaRPr lang="en-GB" dirty="0"/>
          </a:p>
          <a:p>
            <a:pPr marL="0" indent="0">
              <a:buNone/>
            </a:pPr>
            <a:r>
              <a:rPr lang="en-GB" dirty="0"/>
              <a:t>If decisions have to be made for an individual who lacks capacity, the decision made must be in their best interests.</a:t>
            </a:r>
          </a:p>
          <a:p>
            <a:endParaRPr lang="en-GB"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0947" y="1320673"/>
            <a:ext cx="3356759" cy="5035138"/>
          </a:xfrm>
          <a:prstGeom prst="rect">
            <a:avLst/>
          </a:prstGeom>
        </p:spPr>
      </p:pic>
    </p:spTree>
    <p:extLst>
      <p:ext uri="{BB962C8B-B14F-4D97-AF65-F5344CB8AC3E}">
        <p14:creationId xmlns:p14="http://schemas.microsoft.com/office/powerpoint/2010/main" val="543119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Comments and complaints</a:t>
            </a:r>
          </a:p>
        </p:txBody>
      </p:sp>
      <p:sp>
        <p:nvSpPr>
          <p:cNvPr id="3" name="Content Placeholder 2"/>
          <p:cNvSpPr>
            <a:spLocks noGrp="1"/>
          </p:cNvSpPr>
          <p:nvPr>
            <p:ph idx="1"/>
          </p:nvPr>
        </p:nvSpPr>
        <p:spPr>
          <a:xfrm>
            <a:off x="255325" y="1249423"/>
            <a:ext cx="8229600" cy="900011"/>
          </a:xfrm>
        </p:spPr>
        <p:txBody>
          <a:bodyPr/>
          <a:lstStyle/>
          <a:p>
            <a:pPr marL="0" lvl="0" indent="0">
              <a:buNone/>
            </a:pPr>
            <a:r>
              <a:rPr lang="en-GB" sz="2400" dirty="0">
                <a:solidFill>
                  <a:prstClr val="black"/>
                </a:solidFill>
              </a:rPr>
              <a:t>The Duty of Care includes a duty to support individuals to make comments or complaints about their care.</a:t>
            </a:r>
          </a:p>
          <a:p>
            <a:endParaRPr lang="en-GB" dirty="0"/>
          </a:p>
        </p:txBody>
      </p:sp>
      <p:sp>
        <p:nvSpPr>
          <p:cNvPr id="4" name="Rectangle 3"/>
          <p:cNvSpPr/>
          <p:nvPr/>
        </p:nvSpPr>
        <p:spPr>
          <a:xfrm>
            <a:off x="255324" y="4230549"/>
            <a:ext cx="8603667" cy="2123658"/>
          </a:xfrm>
          <a:prstGeom prst="rect">
            <a:avLst/>
          </a:prstGeom>
        </p:spPr>
        <p:txBody>
          <a:bodyPr wrap="square">
            <a:spAutoFit/>
          </a:bodyPr>
          <a:lstStyle/>
          <a:p>
            <a:r>
              <a:rPr lang="en-GB" sz="2200" b="1" dirty="0">
                <a:latin typeface="Arial" panose="020B0604020202020204" pitchFamily="34" charset="0"/>
                <a:cs typeface="Arial" panose="020B0604020202020204" pitchFamily="34" charset="0"/>
              </a:rPr>
              <a:t>Legislation and guidance relating to comments and complaints includes:</a:t>
            </a:r>
          </a:p>
          <a:p>
            <a:pPr marL="342900" indent="-342900">
              <a:buClr>
                <a:srgbClr val="0066CC"/>
              </a:buClr>
              <a:buFont typeface="Arial" panose="020B0604020202020204" pitchFamily="34" charset="0"/>
              <a:buChar char="■"/>
            </a:pPr>
            <a:r>
              <a:rPr lang="en-GB" sz="2200" b="1" dirty="0">
                <a:latin typeface="Arial" panose="020B0604020202020204" pitchFamily="34" charset="0"/>
                <a:cs typeface="Arial" panose="020B0604020202020204" pitchFamily="34" charset="0"/>
              </a:rPr>
              <a:t>The Local Authority Social Services and NHS Complaints (England) Regulations 2009</a:t>
            </a:r>
          </a:p>
          <a:p>
            <a:pPr marL="342900" indent="-342900">
              <a:buClr>
                <a:srgbClr val="0066CC"/>
              </a:buClr>
              <a:buFont typeface="Arial" panose="020B0604020202020204" pitchFamily="34" charset="0"/>
              <a:buChar char="■"/>
            </a:pPr>
            <a:r>
              <a:rPr lang="en-GB" sz="2200" b="1" dirty="0">
                <a:latin typeface="Arial" panose="020B0604020202020204" pitchFamily="34" charset="0"/>
                <a:cs typeface="Arial" panose="020B0604020202020204" pitchFamily="34" charset="0"/>
              </a:rPr>
              <a:t>The NHS Constitution in 2011</a:t>
            </a:r>
          </a:p>
          <a:p>
            <a:pPr marL="342900" indent="-342900">
              <a:buClr>
                <a:srgbClr val="0066CC"/>
              </a:buClr>
              <a:buFont typeface="Arial" panose="020B0604020202020204" pitchFamily="34" charset="0"/>
              <a:buChar char="■"/>
            </a:pPr>
            <a:r>
              <a:rPr lang="en-GB" sz="2200" b="1" dirty="0">
                <a:latin typeface="Arial" panose="020B0604020202020204" pitchFamily="34" charset="0"/>
                <a:cs typeface="Arial" panose="020B0604020202020204" pitchFamily="34" charset="0"/>
              </a:rPr>
              <a:t>Your organisation’s agreed ways of working.</a:t>
            </a: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t="17906" b="43717"/>
          <a:stretch/>
        </p:blipFill>
        <p:spPr>
          <a:xfrm>
            <a:off x="255324" y="2038281"/>
            <a:ext cx="8603667" cy="2201198"/>
          </a:xfrm>
          <a:prstGeom prst="rect">
            <a:avLst/>
          </a:prstGeom>
        </p:spPr>
      </p:pic>
    </p:spTree>
    <p:extLst>
      <p:ext uri="{BB962C8B-B14F-4D97-AF65-F5344CB8AC3E}">
        <p14:creationId xmlns:p14="http://schemas.microsoft.com/office/powerpoint/2010/main" val="1236934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500"/>
                                        <p:tgtEl>
                                          <p:spTgt spid="4">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500"/>
                                        <p:tgtEl>
                                          <p:spTgt spid="4">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4" y="63452"/>
            <a:ext cx="8651169" cy="920234"/>
          </a:xfrm>
        </p:spPr>
        <p:txBody>
          <a:bodyPr>
            <a:noAutofit/>
          </a:bodyPr>
          <a:lstStyle/>
          <a:p>
            <a:r>
              <a:rPr lang="en-GB" dirty="0"/>
              <a:t>Supporting individuals to </a:t>
            </a:r>
            <a:br>
              <a:rPr lang="en-GB" dirty="0"/>
            </a:br>
            <a:r>
              <a:rPr lang="en-GB" dirty="0"/>
              <a:t>make a complaint</a:t>
            </a:r>
          </a:p>
        </p:txBody>
      </p:sp>
      <p:sp>
        <p:nvSpPr>
          <p:cNvPr id="4" name="Rectangle 3"/>
          <p:cNvSpPr/>
          <p:nvPr/>
        </p:nvSpPr>
        <p:spPr>
          <a:xfrm>
            <a:off x="255323" y="1271753"/>
            <a:ext cx="8651169" cy="902359"/>
          </a:xfrm>
          <a:prstGeom prst="rect">
            <a:avLst/>
          </a:prstGeom>
          <a:solidFill>
            <a:srgbClr val="0066CC">
              <a:alpha val="5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srgbClr val="002060"/>
                </a:solidFill>
                <a:latin typeface="Arial" panose="020B0604020202020204" pitchFamily="34" charset="0"/>
                <a:cs typeface="Arial" panose="020B0604020202020204" pitchFamily="34" charset="0"/>
              </a:rPr>
              <a:t>Provide a 			and quiet space for comments or complaints to be made</a:t>
            </a:r>
          </a:p>
        </p:txBody>
      </p:sp>
      <p:sp>
        <p:nvSpPr>
          <p:cNvPr id="5" name="Rectangle 4"/>
          <p:cNvSpPr/>
          <p:nvPr/>
        </p:nvSpPr>
        <p:spPr>
          <a:xfrm>
            <a:off x="270228" y="2244312"/>
            <a:ext cx="8651169" cy="902359"/>
          </a:xfrm>
          <a:prstGeom prst="rect">
            <a:avLst/>
          </a:prstGeom>
          <a:solidFill>
            <a:srgbClr val="0066CC">
              <a:alpha val="5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srgbClr val="002060"/>
                </a:solidFill>
                <a:latin typeface="Arial" panose="020B0604020202020204" pitchFamily="34" charset="0"/>
                <a:cs typeface="Arial" panose="020B0604020202020204" pitchFamily="34" charset="0"/>
              </a:rPr>
              <a:t>Inform the individual of the 				   policy</a:t>
            </a:r>
          </a:p>
        </p:txBody>
      </p:sp>
      <p:sp>
        <p:nvSpPr>
          <p:cNvPr id="6" name="Rectangle 5"/>
          <p:cNvSpPr/>
          <p:nvPr/>
        </p:nvSpPr>
        <p:spPr>
          <a:xfrm>
            <a:off x="255322" y="3229206"/>
            <a:ext cx="8651169" cy="902359"/>
          </a:xfrm>
          <a:prstGeom prst="rect">
            <a:avLst/>
          </a:prstGeom>
          <a:solidFill>
            <a:srgbClr val="0066CC">
              <a:alpha val="5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srgbClr val="002060"/>
                </a:solidFill>
                <a:latin typeface="Arial" panose="020B0604020202020204" pitchFamily="34" charset="0"/>
                <a:cs typeface="Arial" panose="020B0604020202020204" pitchFamily="34" charset="0"/>
              </a:rPr>
              <a:t>		to the individual, making sure that you do not</a:t>
            </a:r>
          </a:p>
        </p:txBody>
      </p:sp>
      <p:sp>
        <p:nvSpPr>
          <p:cNvPr id="7" name="Rectangle 6"/>
          <p:cNvSpPr/>
          <p:nvPr/>
        </p:nvSpPr>
        <p:spPr>
          <a:xfrm>
            <a:off x="270228" y="4214864"/>
            <a:ext cx="8651169" cy="902359"/>
          </a:xfrm>
          <a:prstGeom prst="rect">
            <a:avLst/>
          </a:prstGeom>
          <a:solidFill>
            <a:srgbClr val="0066CC">
              <a:alpha val="5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srgbClr val="002060"/>
                </a:solidFill>
                <a:latin typeface="Arial" panose="020B0604020202020204" pitchFamily="34" charset="0"/>
                <a:cs typeface="Arial" panose="020B0604020202020204" pitchFamily="34" charset="0"/>
              </a:rPr>
              <a:t>Explain the 				procedure and </a:t>
            </a:r>
            <a:r>
              <a:rPr lang="en-GB" sz="2200" b="1" dirty="0">
                <a:solidFill>
                  <a:srgbClr val="C00000"/>
                </a:solidFill>
                <a:latin typeface="Arial" panose="020B0604020202020204" pitchFamily="34" charset="0"/>
                <a:cs typeface="Arial" panose="020B0604020202020204" pitchFamily="34" charset="0"/>
              </a:rPr>
              <a:t>		</a:t>
            </a:r>
            <a:r>
              <a:rPr lang="en-GB" sz="2200" b="1" dirty="0">
                <a:solidFill>
                  <a:srgbClr val="002060"/>
                </a:solidFill>
                <a:latin typeface="Arial" panose="020B0604020202020204" pitchFamily="34" charset="0"/>
                <a:cs typeface="Arial" panose="020B0604020202020204" pitchFamily="34" charset="0"/>
              </a:rPr>
              <a:t>    their comments or complaints should be forwarded to</a:t>
            </a:r>
          </a:p>
        </p:txBody>
      </p:sp>
      <p:sp>
        <p:nvSpPr>
          <p:cNvPr id="8" name="Rectangle 7"/>
          <p:cNvSpPr/>
          <p:nvPr/>
        </p:nvSpPr>
        <p:spPr>
          <a:xfrm>
            <a:off x="255320" y="5191991"/>
            <a:ext cx="8651169" cy="902359"/>
          </a:xfrm>
          <a:prstGeom prst="rect">
            <a:avLst/>
          </a:prstGeom>
          <a:solidFill>
            <a:srgbClr val="0066CC">
              <a:alpha val="5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srgbClr val="002060"/>
                </a:solidFill>
                <a:latin typeface="Arial" panose="020B0604020202020204" pitchFamily="34" charset="0"/>
                <a:cs typeface="Arial" panose="020B0604020202020204" pitchFamily="34" charset="0"/>
              </a:rPr>
              <a:t>Inform your 			  so that they are aware of the situation</a:t>
            </a:r>
          </a:p>
        </p:txBody>
      </p:sp>
      <p:sp>
        <p:nvSpPr>
          <p:cNvPr id="9" name="Down Arrow 8"/>
          <p:cNvSpPr/>
          <p:nvPr/>
        </p:nvSpPr>
        <p:spPr>
          <a:xfrm>
            <a:off x="8408929" y="2004092"/>
            <a:ext cx="415637" cy="451179"/>
          </a:xfrm>
          <a:prstGeom prst="downArrow">
            <a:avLst/>
          </a:prstGeom>
          <a:solidFill>
            <a:srgbClr val="0020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Down Arrow 9"/>
          <p:cNvSpPr/>
          <p:nvPr/>
        </p:nvSpPr>
        <p:spPr>
          <a:xfrm>
            <a:off x="8408930" y="2976846"/>
            <a:ext cx="415637" cy="451179"/>
          </a:xfrm>
          <a:prstGeom prst="downArrow">
            <a:avLst/>
          </a:prstGeom>
          <a:solidFill>
            <a:srgbClr val="0020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Down Arrow 10"/>
          <p:cNvSpPr/>
          <p:nvPr/>
        </p:nvSpPr>
        <p:spPr>
          <a:xfrm>
            <a:off x="8408930" y="3974644"/>
            <a:ext cx="415637" cy="451179"/>
          </a:xfrm>
          <a:prstGeom prst="downArrow">
            <a:avLst/>
          </a:prstGeom>
          <a:solidFill>
            <a:srgbClr val="0020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Down Arrow 11"/>
          <p:cNvSpPr/>
          <p:nvPr/>
        </p:nvSpPr>
        <p:spPr>
          <a:xfrm>
            <a:off x="8408928" y="4951771"/>
            <a:ext cx="415637" cy="451179"/>
          </a:xfrm>
          <a:prstGeom prst="downArrow">
            <a:avLst/>
          </a:prstGeom>
          <a:solidFill>
            <a:srgbClr val="0020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3" name="Picture 12"/>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3" name="Rectangle 2"/>
          <p:cNvSpPr/>
          <p:nvPr/>
        </p:nvSpPr>
        <p:spPr>
          <a:xfrm>
            <a:off x="1571915" y="1358153"/>
            <a:ext cx="1111202" cy="430887"/>
          </a:xfrm>
          <a:prstGeom prst="rect">
            <a:avLst/>
          </a:prstGeom>
        </p:spPr>
        <p:txBody>
          <a:bodyPr wrap="none">
            <a:spAutoFit/>
          </a:bodyPr>
          <a:lstStyle/>
          <a:p>
            <a:r>
              <a:rPr lang="en-GB" sz="2200" b="1" u="sng" dirty="0">
                <a:solidFill>
                  <a:srgbClr val="C00000"/>
                </a:solidFill>
                <a:latin typeface="Arial" panose="020B0604020202020204" pitchFamily="34" charset="0"/>
                <a:cs typeface="Arial" panose="020B0604020202020204" pitchFamily="34" charset="0"/>
              </a:rPr>
              <a:t>private</a:t>
            </a:r>
            <a:endParaRPr lang="en-GB" sz="2200" u="sng" dirty="0"/>
          </a:p>
        </p:txBody>
      </p:sp>
      <p:sp>
        <p:nvSpPr>
          <p:cNvPr id="14" name="Rectangle 13"/>
          <p:cNvSpPr/>
          <p:nvPr/>
        </p:nvSpPr>
        <p:spPr>
          <a:xfrm>
            <a:off x="3934908" y="2498950"/>
            <a:ext cx="2103461" cy="430887"/>
          </a:xfrm>
          <a:prstGeom prst="rect">
            <a:avLst/>
          </a:prstGeom>
        </p:spPr>
        <p:txBody>
          <a:bodyPr wrap="none">
            <a:spAutoFit/>
          </a:bodyPr>
          <a:lstStyle/>
          <a:p>
            <a:r>
              <a:rPr lang="en-GB" sz="2200" b="1" u="sng" dirty="0">
                <a:solidFill>
                  <a:srgbClr val="C00000"/>
                </a:solidFill>
                <a:latin typeface="Arial" panose="020B0604020202020204" pitchFamily="34" charset="0"/>
                <a:cs typeface="Arial" panose="020B0604020202020204" pitchFamily="34" charset="0"/>
              </a:rPr>
              <a:t>confidentiality</a:t>
            </a:r>
            <a:endParaRPr lang="en-GB" sz="2200" u="sng" dirty="0"/>
          </a:p>
        </p:txBody>
      </p:sp>
      <p:sp>
        <p:nvSpPr>
          <p:cNvPr id="15" name="Rectangle 14"/>
          <p:cNvSpPr/>
          <p:nvPr/>
        </p:nvSpPr>
        <p:spPr>
          <a:xfrm>
            <a:off x="270228" y="3464941"/>
            <a:ext cx="1018227" cy="430887"/>
          </a:xfrm>
          <a:prstGeom prst="rect">
            <a:avLst/>
          </a:prstGeom>
        </p:spPr>
        <p:txBody>
          <a:bodyPr wrap="none">
            <a:spAutoFit/>
          </a:bodyPr>
          <a:lstStyle/>
          <a:p>
            <a:r>
              <a:rPr lang="en-GB" sz="2200" b="1" u="sng" dirty="0">
                <a:solidFill>
                  <a:srgbClr val="C00000"/>
                </a:solidFill>
                <a:latin typeface="Arial" panose="020B0604020202020204" pitchFamily="34" charset="0"/>
                <a:cs typeface="Arial" panose="020B0604020202020204" pitchFamily="34" charset="0"/>
              </a:rPr>
              <a:t>Listen</a:t>
            </a:r>
            <a:endParaRPr lang="en-GB" sz="2200" u="sng" dirty="0"/>
          </a:p>
        </p:txBody>
      </p:sp>
      <p:sp>
        <p:nvSpPr>
          <p:cNvPr id="16" name="Rectangle 15"/>
          <p:cNvSpPr/>
          <p:nvPr/>
        </p:nvSpPr>
        <p:spPr>
          <a:xfrm>
            <a:off x="1856461" y="4294531"/>
            <a:ext cx="1677062" cy="430887"/>
          </a:xfrm>
          <a:prstGeom prst="rect">
            <a:avLst/>
          </a:prstGeom>
        </p:spPr>
        <p:txBody>
          <a:bodyPr wrap="none">
            <a:spAutoFit/>
          </a:bodyPr>
          <a:lstStyle/>
          <a:p>
            <a:r>
              <a:rPr lang="en-GB" sz="2200" b="1" u="sng" dirty="0">
                <a:solidFill>
                  <a:srgbClr val="C00000"/>
                </a:solidFill>
                <a:latin typeface="Arial" panose="020B0604020202020204" pitchFamily="34" charset="0"/>
                <a:cs typeface="Arial" panose="020B0604020202020204" pitchFamily="34" charset="0"/>
              </a:rPr>
              <a:t>complaints</a:t>
            </a:r>
            <a:endParaRPr lang="en-GB" sz="2200" u="sng" dirty="0"/>
          </a:p>
        </p:txBody>
      </p:sp>
      <p:sp>
        <p:nvSpPr>
          <p:cNvPr id="17" name="Rectangle 16"/>
          <p:cNvSpPr/>
          <p:nvPr/>
        </p:nvSpPr>
        <p:spPr>
          <a:xfrm>
            <a:off x="5526196" y="4294530"/>
            <a:ext cx="1000595" cy="430887"/>
          </a:xfrm>
          <a:prstGeom prst="rect">
            <a:avLst/>
          </a:prstGeom>
        </p:spPr>
        <p:txBody>
          <a:bodyPr wrap="none">
            <a:spAutoFit/>
          </a:bodyPr>
          <a:lstStyle/>
          <a:p>
            <a:r>
              <a:rPr lang="en-GB" sz="2200" b="1" u="sng" dirty="0">
                <a:solidFill>
                  <a:srgbClr val="C00000"/>
                </a:solidFill>
                <a:latin typeface="Arial" panose="020B0604020202020204" pitchFamily="34" charset="0"/>
                <a:cs typeface="Arial" panose="020B0604020202020204" pitchFamily="34" charset="0"/>
              </a:rPr>
              <a:t>whom</a:t>
            </a:r>
            <a:endParaRPr lang="en-GB" sz="2200" u="sng" dirty="0"/>
          </a:p>
        </p:txBody>
      </p:sp>
      <p:sp>
        <p:nvSpPr>
          <p:cNvPr id="18" name="Rectangle 17"/>
          <p:cNvSpPr/>
          <p:nvPr/>
        </p:nvSpPr>
        <p:spPr>
          <a:xfrm>
            <a:off x="1868336" y="5430060"/>
            <a:ext cx="1361270" cy="430887"/>
          </a:xfrm>
          <a:prstGeom prst="rect">
            <a:avLst/>
          </a:prstGeom>
        </p:spPr>
        <p:txBody>
          <a:bodyPr wrap="none">
            <a:spAutoFit/>
          </a:bodyPr>
          <a:lstStyle/>
          <a:p>
            <a:r>
              <a:rPr lang="en-GB" sz="2200" b="1" u="sng" dirty="0">
                <a:solidFill>
                  <a:srgbClr val="C00000"/>
                </a:solidFill>
                <a:latin typeface="Arial" panose="020B0604020202020204" pitchFamily="34" charset="0"/>
                <a:cs typeface="Arial" panose="020B0604020202020204" pitchFamily="34" charset="0"/>
              </a:rPr>
              <a:t>manager</a:t>
            </a:r>
            <a:endParaRPr lang="en-GB" sz="2200" u="sng" dirty="0"/>
          </a:p>
        </p:txBody>
      </p:sp>
      <p:sp>
        <p:nvSpPr>
          <p:cNvPr id="19" name="Rectangle 18"/>
          <p:cNvSpPr/>
          <p:nvPr/>
        </p:nvSpPr>
        <p:spPr>
          <a:xfrm>
            <a:off x="7378227" y="3486528"/>
            <a:ext cx="939681" cy="430887"/>
          </a:xfrm>
          <a:prstGeom prst="rect">
            <a:avLst/>
          </a:prstGeom>
        </p:spPr>
        <p:txBody>
          <a:bodyPr wrap="none">
            <a:spAutoFit/>
          </a:bodyPr>
          <a:lstStyle/>
          <a:p>
            <a:r>
              <a:rPr lang="en-GB" sz="2200" b="1" u="sng" dirty="0">
                <a:solidFill>
                  <a:srgbClr val="C00000"/>
                </a:solidFill>
                <a:latin typeface="Arial" panose="020B0604020202020204" pitchFamily="34" charset="0"/>
                <a:cs typeface="Arial" panose="020B0604020202020204" pitchFamily="34" charset="0"/>
              </a:rPr>
              <a:t>judge</a:t>
            </a:r>
            <a:endParaRPr lang="en-GB" sz="2200" u="sng" dirty="0"/>
          </a:p>
        </p:txBody>
      </p:sp>
    </p:spTree>
    <p:extLst>
      <p:ext uri="{BB962C8B-B14F-4D97-AF65-F5344CB8AC3E}">
        <p14:creationId xmlns:p14="http://schemas.microsoft.com/office/powerpoint/2010/main" val="4201746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par>
                          <p:cTn id="32" fill="hold">
                            <p:stCondLst>
                              <p:cond delay="2000"/>
                            </p:stCondLst>
                            <p:childTnLst>
                              <p:par>
                                <p:cTn id="33" presetID="10" presetClass="entr" presetSubtype="0" fill="hold" grpId="0"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500"/>
                                        <p:tgtEl>
                                          <p:spTgt spid="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5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fade">
                                      <p:cBhvr>
                                        <p:cTn id="55" dur="500"/>
                                        <p:tgtEl>
                                          <p:spTgt spid="19"/>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fade">
                                      <p:cBhvr>
                                        <p:cTn id="60" dur="500"/>
                                        <p:tgtEl>
                                          <p:spTgt spid="16"/>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fade">
                                      <p:cBhvr>
                                        <p:cTn id="65" dur="500"/>
                                        <p:tgtEl>
                                          <p:spTgt spid="1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8"/>
                                        </p:tgtEl>
                                        <p:attrNameLst>
                                          <p:attrName>style.visibility</p:attrName>
                                        </p:attrNameLst>
                                      </p:cBhvr>
                                      <p:to>
                                        <p:strVal val="visible"/>
                                      </p:to>
                                    </p:set>
                                    <p:animEffect transition="in" filter="fade">
                                      <p:cBhvr>
                                        <p:cTn id="7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3" grpId="0"/>
      <p:bldP spid="14" grpId="0"/>
      <p:bldP spid="15" grpId="0"/>
      <p:bldP spid="16" grpId="0"/>
      <p:bldP spid="17" grpId="0"/>
      <p:bldP spid="18" grpId="0"/>
      <p:bldP spid="19" grpId="0"/>
    </p:bld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5203</TotalTime>
  <Words>2885</Words>
  <Application>Microsoft Office PowerPoint</Application>
  <PresentationFormat>On-screen Show (4:3)</PresentationFormat>
  <Paragraphs>299</Paragraphs>
  <Slides>16</Slides>
  <Notes>15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16</vt:i4>
      </vt:variant>
    </vt:vector>
  </HeadingPairs>
  <TitlesOfParts>
    <vt:vector size="21" baseType="lpstr">
      <vt:lpstr>Arial</vt:lpstr>
      <vt:lpstr>Calibri</vt:lpstr>
      <vt:lpstr>Wingdings</vt:lpstr>
      <vt:lpstr>1_Custom Design</vt:lpstr>
      <vt:lpstr>Office Theme</vt:lpstr>
      <vt:lpstr>PowerPoint Presentation</vt:lpstr>
      <vt:lpstr>Learning outcomes</vt:lpstr>
      <vt:lpstr>What is a duty of care?</vt:lpstr>
      <vt:lpstr>What do I need to do?</vt:lpstr>
      <vt:lpstr>Supporting independence</vt:lpstr>
      <vt:lpstr>Dilemmas</vt:lpstr>
      <vt:lpstr>Mental capacity</vt:lpstr>
      <vt:lpstr>Comments and complaints</vt:lpstr>
      <vt:lpstr>Supporting individuals to  make a complaint</vt:lpstr>
      <vt:lpstr>Incidents, errors and near misses</vt:lpstr>
      <vt:lpstr>Legislation</vt:lpstr>
      <vt:lpstr>Conflict in the workplace</vt:lpstr>
      <vt:lpstr>Managing conflict</vt:lpstr>
      <vt:lpstr>Knowledge check</vt:lpstr>
      <vt:lpstr>Knowledge check</vt:lpstr>
      <vt:lpstr>Knowledge check</vt:lpstr>
    </vt:vector>
  </TitlesOfParts>
  <Company>Highfield.co.uk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Craven</dc:creator>
  <cp:lastModifiedBy>Cindy Teo</cp:lastModifiedBy>
  <cp:revision>530</cp:revision>
  <cp:lastPrinted>2015-04-02T14:54:04Z</cp:lastPrinted>
  <dcterms:created xsi:type="dcterms:W3CDTF">2015-01-20T17:14:44Z</dcterms:created>
  <dcterms:modified xsi:type="dcterms:W3CDTF">2023-03-22T14:54:26Z</dcterms:modified>
</cp:coreProperties>
</file>