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 id="2147483648" r:id="rId2"/>
  </p:sldMasterIdLst>
  <p:notesMasterIdLst>
    <p:notesMasterId r:id="rId16"/>
  </p:notesMasterIdLst>
  <p:sldIdLst>
    <p:sldId id="362" r:id="rId3"/>
    <p:sldId id="363" r:id="rId4"/>
    <p:sldId id="364" r:id="rId5"/>
    <p:sldId id="365" r:id="rId6"/>
    <p:sldId id="366" r:id="rId7"/>
    <p:sldId id="367" r:id="rId8"/>
    <p:sldId id="368" r:id="rId9"/>
    <p:sldId id="369" r:id="rId10"/>
    <p:sldId id="370" r:id="rId11"/>
    <p:sldId id="371" r:id="rId12"/>
    <p:sldId id="372" r:id="rId13"/>
    <p:sldId id="373" r:id="rId14"/>
    <p:sldId id="374" r:id="rId15"/>
  </p:sldIdLst>
  <p:sldSz cx="9144000" cy="6858000" type="screen4x3"/>
  <p:notesSz cx="6794500" cy="9931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19">
          <p15:clr>
            <a:srgbClr val="A4A3A4"/>
          </p15:clr>
        </p15:guide>
        <p15:guide id="2" pos="2895">
          <p15:clr>
            <a:srgbClr val="A4A3A4"/>
          </p15:clr>
        </p15:guide>
      </p15:sldGuideLst>
    </p:ext>
    <p:ext uri="{2D200454-40CA-4A62-9FC3-DE9A4176ACB9}">
      <p15:notesGuideLst xmlns:p15="http://schemas.microsoft.com/office/powerpoint/2012/main">
        <p15:guide id="1" orient="horz" pos="3128">
          <p15:clr>
            <a:srgbClr val="A4A3A4"/>
          </p15:clr>
        </p15:guide>
        <p15:guide id="2" pos="214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PL" initials="R" lastIdx="369" clrIdx="0"/>
  <p:cmAuthor id="1" name="Rachel Craven" initials="RC"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5ECA"/>
    <a:srgbClr val="0066CC"/>
    <a:srgbClr val="FF33CC"/>
    <a:srgbClr val="2154AC"/>
    <a:srgbClr val="0A1432"/>
    <a:srgbClr val="232132"/>
    <a:srgbClr val="3D62AD"/>
    <a:srgbClr val="3366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03" autoAdjust="0"/>
    <p:restoredTop sz="81295" autoAdjust="0"/>
  </p:normalViewPr>
  <p:slideViewPr>
    <p:cSldViewPr snapToGrid="0" snapToObjects="1">
      <p:cViewPr varScale="1">
        <p:scale>
          <a:sx n="70" d="100"/>
          <a:sy n="70" d="100"/>
        </p:scale>
        <p:origin x="1723" y="38"/>
      </p:cViewPr>
      <p:guideLst>
        <p:guide orient="horz" pos="4319"/>
        <p:guide pos="2895"/>
      </p:guideLst>
    </p:cSldViewPr>
  </p:slideViewPr>
  <p:outlineViewPr>
    <p:cViewPr>
      <p:scale>
        <a:sx n="33" d="100"/>
        <a:sy n="33" d="100"/>
      </p:scale>
      <p:origin x="48" y="143442"/>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showGuides="1">
      <p:cViewPr varScale="1">
        <p:scale>
          <a:sx n="67" d="100"/>
          <a:sy n="67" d="100"/>
        </p:scale>
        <p:origin x="-3228" y="1914"/>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2A7132CF-6D6C-4681-BEE0-5E48578B8E16}" type="datetimeFigureOut">
              <a:rPr lang="en-GB" smtClean="0"/>
              <a:t>01/09/2021</a:t>
            </a:fld>
            <a:endParaRPr lang="en-GB"/>
          </a:p>
        </p:txBody>
      </p:sp>
      <p:sp>
        <p:nvSpPr>
          <p:cNvPr id="4" name="Slide Image Placeholder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3106"/>
            <a:ext cx="2944283" cy="49657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CBD536BE-7111-426C-AF6B-9B05D67A5FD6}" type="slidenum">
              <a:rPr lang="en-GB" smtClean="0"/>
              <a:t>‹#›</a:t>
            </a:fld>
            <a:endParaRPr lang="en-GB"/>
          </a:p>
        </p:txBody>
      </p:sp>
    </p:spTree>
    <p:extLst>
      <p:ext uri="{BB962C8B-B14F-4D97-AF65-F5344CB8AC3E}">
        <p14:creationId xmlns:p14="http://schemas.microsoft.com/office/powerpoint/2010/main" val="21442206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hse.gov.uk/risk/controlling-risks.htm"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solidFill>
                  <a:prstClr val="black"/>
                </a:solidFill>
              </a:rPr>
              <a:pPr/>
              <a:t>2</a:t>
            </a:fld>
            <a:endParaRPr lang="en-GB">
              <a:solidFill>
                <a:prstClr val="black"/>
              </a:solidFill>
            </a:endParaRPr>
          </a:p>
        </p:txBody>
      </p:sp>
    </p:spTree>
    <p:extLst>
      <p:ext uri="{BB962C8B-B14F-4D97-AF65-F5344CB8AC3E}">
        <p14:creationId xmlns:p14="http://schemas.microsoft.com/office/powerpoint/2010/main" val="710377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u="none" dirty="0"/>
              <a:t>Activity</a:t>
            </a:r>
          </a:p>
          <a:p>
            <a:r>
              <a:rPr lang="en-GB" dirty="0"/>
              <a:t>Ask health</a:t>
            </a:r>
            <a:r>
              <a:rPr lang="en-GB" baseline="0" dirty="0"/>
              <a:t> and social care worker/s what is involved in providing care and support that promote privacy and dignity.</a:t>
            </a:r>
          </a:p>
          <a:p>
            <a:endParaRPr lang="en-GB" baseline="0" dirty="0"/>
          </a:p>
          <a:p>
            <a:r>
              <a:rPr lang="en-GB" b="1" u="none" baseline="0" dirty="0"/>
              <a:t>Possible answers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tx1"/>
                </a:solidFill>
                <a:latin typeface="+mn-lt"/>
                <a:ea typeface="+mn-ea"/>
                <a:cs typeface="+mn-cs"/>
              </a:rPr>
              <a:t>Privacy: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kern="1200" baseline="0" dirty="0">
                <a:solidFill>
                  <a:schemeClr val="tx1"/>
                </a:solidFill>
                <a:latin typeface="+mn-lt"/>
                <a:ea typeface="+mn-ea"/>
                <a:cs typeface="+mn-cs"/>
              </a:rPr>
              <a:t>Giving someone space where and when they need it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kern="1200" baseline="0" dirty="0">
                <a:solidFill>
                  <a:schemeClr val="dk1"/>
                </a:solidFill>
                <a:latin typeface="+mn-lt"/>
                <a:ea typeface="+mn-ea"/>
                <a:cs typeface="+mn-cs"/>
              </a:rPr>
              <a:t>Treating personal information confidentially</a:t>
            </a:r>
            <a:endParaRPr lang="en-GB" sz="1200" b="0" i="0" u="none" strike="noStrike" kern="1200" baseline="0" dirty="0">
              <a:solidFill>
                <a:schemeClr val="tx1"/>
              </a:solidFill>
              <a:latin typeface="+mn-lt"/>
              <a:ea typeface="+mn-ea"/>
              <a:cs typeface="+mn-cs"/>
            </a:endParaRPr>
          </a:p>
          <a:p>
            <a:endParaRPr lang="en-GB" sz="1200" b="0" i="0" u="none" strike="noStrike" kern="1200" baseline="0" dirty="0">
              <a:solidFill>
                <a:schemeClr val="tx1"/>
              </a:solidFill>
              <a:latin typeface="+mn-lt"/>
              <a:ea typeface="+mn-ea"/>
              <a:cs typeface="+mn-cs"/>
            </a:endParaRPr>
          </a:p>
          <a:p>
            <a:r>
              <a:rPr lang="en-GB" sz="1200" b="1" i="0" u="none" strike="noStrike" kern="1200" baseline="0" dirty="0">
                <a:solidFill>
                  <a:schemeClr val="tx1"/>
                </a:solidFill>
                <a:latin typeface="+mn-lt"/>
                <a:ea typeface="+mn-ea"/>
                <a:cs typeface="+mn-cs"/>
              </a:rPr>
              <a:t>Dignity: </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Focusing on the value of every individual</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Respecting their views, choices and decisions</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Not making assumptions about how they want to be treated</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Working with care and compassion</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Communicating directly with the individual whenever possible. </a:t>
            </a:r>
            <a:endParaRPr lang="en-GB" b="0" u="none" baseline="0" dirty="0"/>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3</a:t>
            </a:fld>
            <a:endParaRPr lang="en-GB"/>
          </a:p>
        </p:txBody>
      </p:sp>
    </p:spTree>
    <p:extLst>
      <p:ext uri="{BB962C8B-B14F-4D97-AF65-F5344CB8AC3E}">
        <p14:creationId xmlns:p14="http://schemas.microsoft.com/office/powerpoint/2010/main" val="20154963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Activity</a:t>
            </a:r>
          </a:p>
          <a:p>
            <a:r>
              <a:rPr lang="en-GB" dirty="0"/>
              <a:t>Ask health and social care worker/s to think of some examples of day to day choices and decisions that the individual could be involved in.</a:t>
            </a:r>
          </a:p>
          <a:p>
            <a:endParaRPr lang="en-GB" dirty="0"/>
          </a:p>
          <a:p>
            <a:r>
              <a:rPr lang="en-GB" dirty="0"/>
              <a:t>Possible answers include:</a:t>
            </a:r>
          </a:p>
          <a:p>
            <a:pPr marL="171450" indent="-171450">
              <a:buFont typeface="Arial" panose="020B0604020202020204" pitchFamily="34" charset="0"/>
              <a:buChar char="•"/>
            </a:pPr>
            <a:r>
              <a:rPr lang="en-GB" dirty="0"/>
              <a:t>When they want to get up</a:t>
            </a:r>
          </a:p>
          <a:p>
            <a:pPr marL="171450" indent="-171450">
              <a:buFont typeface="Arial" panose="020B0604020202020204" pitchFamily="34" charset="0"/>
              <a:buChar char="•"/>
            </a:pPr>
            <a:r>
              <a:rPr lang="en-GB" dirty="0"/>
              <a:t>What they want to wear</a:t>
            </a:r>
          </a:p>
          <a:p>
            <a:pPr marL="171450" indent="-171450">
              <a:buFont typeface="Arial" panose="020B0604020202020204" pitchFamily="34" charset="0"/>
              <a:buChar char="•"/>
            </a:pPr>
            <a:r>
              <a:rPr lang="en-GB" dirty="0"/>
              <a:t>What they want to eat</a:t>
            </a:r>
          </a:p>
          <a:p>
            <a:pPr marL="171450" indent="-171450">
              <a:buFont typeface="Arial" panose="020B0604020202020204" pitchFamily="34" charset="0"/>
              <a:buChar char="•"/>
            </a:pPr>
            <a:r>
              <a:rPr lang="en-GB" dirty="0"/>
              <a:t>The activities they want to be involved in </a:t>
            </a:r>
          </a:p>
          <a:p>
            <a:endParaRPr lang="en-GB" dirty="0"/>
          </a:p>
          <a:p>
            <a:r>
              <a:rPr lang="en-GB" b="1" dirty="0"/>
              <a:t>Activity</a:t>
            </a:r>
          </a:p>
          <a:p>
            <a:r>
              <a:rPr lang="en-GB" dirty="0"/>
              <a:t>Ask health and social care worker/s to think of some examples of wider decisions that the individual could be involved in.</a:t>
            </a:r>
          </a:p>
          <a:p>
            <a:endParaRPr lang="en-GB" dirty="0"/>
          </a:p>
          <a:p>
            <a:r>
              <a:rPr lang="en-GB" dirty="0"/>
              <a:t>Possible answers include:</a:t>
            </a:r>
          </a:p>
          <a:p>
            <a:pPr marL="171450" indent="-171450">
              <a:buFont typeface="Arial" panose="020B0604020202020204" pitchFamily="34" charset="0"/>
              <a:buChar char="•"/>
            </a:pPr>
            <a:r>
              <a:rPr lang="en-GB" dirty="0"/>
              <a:t>Financial planning </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5</a:t>
            </a:fld>
            <a:endParaRPr lang="en-GB"/>
          </a:p>
        </p:txBody>
      </p:sp>
    </p:spTree>
    <p:extLst>
      <p:ext uri="{BB962C8B-B14F-4D97-AF65-F5344CB8AC3E}">
        <p14:creationId xmlns:p14="http://schemas.microsoft.com/office/powerpoint/2010/main" val="12838184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endParaRPr lang="en-GB" dirty="0"/>
          </a:p>
          <a:p>
            <a:r>
              <a:rPr lang="en-GB" dirty="0"/>
              <a:t>Every effort should be made to support an individual to understand information and to communicate their choices. </a:t>
            </a:r>
          </a:p>
          <a:p>
            <a:r>
              <a:rPr lang="en-GB" dirty="0"/>
              <a:t>Individuals can be supported to make decisions by involving other people they trust like friends or relatives. An advocate might be an additional option to help them to make a decision.</a:t>
            </a:r>
          </a:p>
          <a:p>
            <a:endParaRPr lang="en-GB" dirty="0"/>
          </a:p>
          <a:p>
            <a:r>
              <a:rPr lang="en-GB" dirty="0"/>
              <a:t>Health and social care worker’s who are not entirely sure that an individual has the capacity to make decision should seek advice and support from their manager or supervisor.  </a:t>
            </a:r>
          </a:p>
          <a:p>
            <a:endParaRPr lang="en-GB" dirty="0"/>
          </a:p>
          <a:p>
            <a:r>
              <a:rPr lang="en-GB" dirty="0"/>
              <a:t>If individuals are assessed as lacking the capacity to make a decision, all decisions made on their behalf must be in their best interests.</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6</a:t>
            </a:fld>
            <a:endParaRPr lang="en-GB"/>
          </a:p>
        </p:txBody>
      </p:sp>
    </p:spTree>
    <p:extLst>
      <p:ext uri="{BB962C8B-B14F-4D97-AF65-F5344CB8AC3E}">
        <p14:creationId xmlns:p14="http://schemas.microsoft.com/office/powerpoint/2010/main" val="3645473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endParaRPr lang="en-GB" dirty="0"/>
          </a:p>
          <a:p>
            <a:r>
              <a:rPr lang="en-GB" dirty="0"/>
              <a:t>The 5 step risk assessment model is taken from The Health and Safety Executive (HSE):</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www.hse.gov.uk/risk/controlling-risks.htm</a:t>
            </a:r>
            <a:endParaRPr lang="en-GB" sz="1200" kern="1200" dirty="0">
              <a:solidFill>
                <a:schemeClr val="tx1"/>
              </a:solidFill>
              <a:effectLst/>
              <a:latin typeface="+mn-lt"/>
              <a:ea typeface="+mn-ea"/>
              <a:cs typeface="+mn-cs"/>
            </a:endParaRPr>
          </a:p>
          <a:p>
            <a:endParaRPr lang="en-GB" dirty="0"/>
          </a:p>
          <a:p>
            <a:r>
              <a:rPr lang="en-GB" dirty="0"/>
              <a:t>If a new activity is going to be introduced, the five steps of risk assessment must be followed first.</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7</a:t>
            </a:fld>
            <a:endParaRPr lang="en-GB"/>
          </a:p>
        </p:txBody>
      </p:sp>
    </p:spTree>
    <p:extLst>
      <p:ext uri="{BB962C8B-B14F-4D97-AF65-F5344CB8AC3E}">
        <p14:creationId xmlns:p14="http://schemas.microsoft.com/office/powerpoint/2010/main" val="32542744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 </a:t>
            </a:r>
          </a:p>
          <a:p>
            <a:endParaRPr lang="en-GB" dirty="0"/>
          </a:p>
          <a:p>
            <a:r>
              <a:rPr lang="en-GB" dirty="0"/>
              <a:t>There might be times when someone is unhappy with decisions that have been made on their behalf or with the choices they are offered. If this is not within your power to change you should tell them about their right to complain and support them to follow the complaints procedure.</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8</a:t>
            </a:fld>
            <a:endParaRPr lang="en-GB"/>
          </a:p>
        </p:txBody>
      </p:sp>
    </p:spTree>
    <p:extLst>
      <p:ext uri="{BB962C8B-B14F-4D97-AF65-F5344CB8AC3E}">
        <p14:creationId xmlns:p14="http://schemas.microsoft.com/office/powerpoint/2010/main" val="818263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Trainer should ask class why they chose the correct answer.</a:t>
            </a:r>
            <a:endParaRPr lang="en-GB" b="1" dirty="0"/>
          </a:p>
          <a:p>
            <a:endParaRPr lang="en-GB" b="1" dirty="0"/>
          </a:p>
          <a:p>
            <a:r>
              <a:rPr lang="en-GB" b="1" dirty="0"/>
              <a:t>Feedback</a:t>
            </a:r>
          </a:p>
          <a:p>
            <a:endParaRPr lang="en-GB" b="0" dirty="0"/>
          </a:p>
          <a:p>
            <a:r>
              <a:rPr lang="en-GB" b="0" dirty="0"/>
              <a:t>A – To touch a person you must enter their personal space. You should always ask the individual before you touch them in any way.  </a:t>
            </a:r>
          </a:p>
          <a:p>
            <a:r>
              <a:rPr lang="en-GB" b="0" dirty="0"/>
              <a:t>B – If your role involves supporting individuals to wash or dress make sure you protect their dignity and privacy by making sure curtains, screens or doors are properly closed.</a:t>
            </a:r>
          </a:p>
          <a:p>
            <a:r>
              <a:rPr lang="en-GB" b="0" dirty="0"/>
              <a:t>C – If someone needs support to go to the toilet they should not have to wait or be left too long for you to return.</a:t>
            </a:r>
          </a:p>
          <a:p>
            <a:r>
              <a:rPr lang="en-GB" b="0" dirty="0"/>
              <a:t>D – Health and social care workers should knock on the door or speak before entering the particular space or room that the individual is in.</a:t>
            </a:r>
          </a:p>
        </p:txBody>
      </p:sp>
      <p:sp>
        <p:nvSpPr>
          <p:cNvPr id="4" name="Slide Number Placeholder 3"/>
          <p:cNvSpPr>
            <a:spLocks noGrp="1"/>
          </p:cNvSpPr>
          <p:nvPr>
            <p:ph type="sldNum" sz="quarter" idx="10"/>
          </p:nvPr>
        </p:nvSpPr>
        <p:spPr/>
        <p:txBody>
          <a:bodyPr/>
          <a:lstStyle/>
          <a:p>
            <a:fld id="{CBD536BE-7111-426C-AF6B-9B05D67A5FD6}" type="slidenum">
              <a:rPr lang="en-GB" smtClean="0">
                <a:solidFill>
                  <a:prstClr val="black"/>
                </a:solidFill>
              </a:rPr>
              <a:pPr/>
              <a:t>11</a:t>
            </a:fld>
            <a:endParaRPr lang="en-GB">
              <a:solidFill>
                <a:prstClr val="black"/>
              </a:solidFill>
            </a:endParaRPr>
          </a:p>
        </p:txBody>
      </p:sp>
    </p:spTree>
    <p:extLst>
      <p:ext uri="{BB962C8B-B14F-4D97-AF65-F5344CB8AC3E}">
        <p14:creationId xmlns:p14="http://schemas.microsoft.com/office/powerpoint/2010/main" val="12415618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Trainer should ask class why they chose the correct answer.</a:t>
            </a:r>
            <a:endParaRPr lang="en-GB" b="1" dirty="0"/>
          </a:p>
          <a:p>
            <a:endParaRPr lang="en-GB" b="1" dirty="0"/>
          </a:p>
          <a:p>
            <a:r>
              <a:rPr lang="en-GB" b="1" dirty="0"/>
              <a:t>Feedback</a:t>
            </a:r>
          </a:p>
          <a:p>
            <a:endParaRPr lang="en-GB" dirty="0"/>
          </a:p>
          <a:p>
            <a:r>
              <a:rPr lang="en-GB" dirty="0"/>
              <a:t>A</a:t>
            </a:r>
            <a:r>
              <a:rPr lang="en-GB" baseline="0" dirty="0"/>
              <a:t> – Individuals have the right to make decisions that are risky or unwise. They should be aware of ALL options that are available to them as well as the risks and implications of each</a:t>
            </a:r>
          </a:p>
          <a:p>
            <a:r>
              <a:rPr lang="en-GB" baseline="0" dirty="0"/>
              <a:t>B – Individuals must be involved in making decisions about the care and support they receive whenever possible. If a decision is difficult to make they could be supported by involving their support network or an advocate.</a:t>
            </a:r>
          </a:p>
          <a:p>
            <a:r>
              <a:rPr lang="en-GB" baseline="0" dirty="0"/>
              <a:t>C – Choices are shaped by things like their background, values, culture, religion or past experiences. These are unique to the individual so a decision that is right for you may not be right for the individual. The individual should be given all available options, risks and implications and supported to make their own decisions whenever possible. </a:t>
            </a:r>
          </a:p>
          <a:p>
            <a:r>
              <a:rPr lang="en-GB" baseline="0" dirty="0"/>
              <a:t>D – Health and social care workers can support individuals to make decisions by ensuring that they understand all their options and the risks and implications of making each decision.</a:t>
            </a:r>
          </a:p>
        </p:txBody>
      </p:sp>
      <p:sp>
        <p:nvSpPr>
          <p:cNvPr id="4" name="Slide Number Placeholder 3"/>
          <p:cNvSpPr>
            <a:spLocks noGrp="1"/>
          </p:cNvSpPr>
          <p:nvPr>
            <p:ph type="sldNum" sz="quarter" idx="10"/>
          </p:nvPr>
        </p:nvSpPr>
        <p:spPr/>
        <p:txBody>
          <a:bodyPr/>
          <a:lstStyle/>
          <a:p>
            <a:fld id="{CBD536BE-7111-426C-AF6B-9B05D67A5FD6}" type="slidenum">
              <a:rPr lang="en-GB" smtClean="0">
                <a:solidFill>
                  <a:prstClr val="black"/>
                </a:solidFill>
              </a:rPr>
              <a:pPr/>
              <a:t>12</a:t>
            </a:fld>
            <a:endParaRPr lang="en-GB">
              <a:solidFill>
                <a:prstClr val="black"/>
              </a:solidFill>
            </a:endParaRPr>
          </a:p>
        </p:txBody>
      </p:sp>
    </p:spTree>
    <p:extLst>
      <p:ext uri="{BB962C8B-B14F-4D97-AF65-F5344CB8AC3E}">
        <p14:creationId xmlns:p14="http://schemas.microsoft.com/office/powerpoint/2010/main" val="7933017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Trainer should ask class why they chose the correct answer.</a:t>
            </a:r>
            <a:endParaRPr lang="en-GB" b="1" dirty="0"/>
          </a:p>
          <a:p>
            <a:endParaRPr lang="en-GB" b="1" dirty="0"/>
          </a:p>
          <a:p>
            <a:r>
              <a:rPr lang="en-GB" b="1" dirty="0"/>
              <a:t>Feedback</a:t>
            </a:r>
          </a:p>
          <a:p>
            <a:endParaRPr lang="en-GB" dirty="0"/>
          </a:p>
          <a:p>
            <a:r>
              <a:rPr lang="en-GB" dirty="0"/>
              <a:t>A</a:t>
            </a:r>
            <a:r>
              <a:rPr lang="en-GB" baseline="0" dirty="0"/>
              <a:t> – Self-care is the term used to describe ways of working that support individuals to develop the skills to live more independently.</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B – Active participation builds self-esteem and identity by working in ways that give then </a:t>
            </a:r>
            <a:r>
              <a:rPr lang="en-GB" dirty="0"/>
              <a:t>equality of opportunity in achieving their goals, valuing their diversity and finding solutions that work for them.</a:t>
            </a:r>
          </a:p>
          <a:p>
            <a:r>
              <a:rPr lang="en-GB" baseline="0" dirty="0"/>
              <a:t>C – Risk assessment is the process of identifying risks, who could be harmed, evaluating risks and identifying precautions, recording and implementing findings and finally, reviewing the assessment and updating it when necessary</a:t>
            </a:r>
          </a:p>
          <a:p>
            <a:r>
              <a:rPr lang="en-GB" baseline="0" dirty="0"/>
              <a:t>D – Mental capacity is the term used to describe an individual’s ability to retain and understand information for long enough to make a decision and to communicate their decision.</a:t>
            </a:r>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solidFill>
                  <a:prstClr val="black"/>
                </a:solidFill>
              </a:rPr>
              <a:pPr/>
              <a:t>13</a:t>
            </a:fld>
            <a:endParaRPr lang="en-GB">
              <a:solidFill>
                <a:prstClr val="black"/>
              </a:solidFill>
            </a:endParaRPr>
          </a:p>
        </p:txBody>
      </p:sp>
    </p:spTree>
    <p:extLst>
      <p:ext uri="{BB962C8B-B14F-4D97-AF65-F5344CB8AC3E}">
        <p14:creationId xmlns:p14="http://schemas.microsoft.com/office/powerpoint/2010/main" val="12415618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4278827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18610726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33089774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0"/>
            <a:ext cx="9143999" cy="6356350"/>
          </a:xfrm>
          <a:prstGeom prst="rect">
            <a:avLst/>
          </a:prstGeom>
          <a:gradFill>
            <a:gsLst>
              <a:gs pos="0">
                <a:schemeClr val="accent1">
                  <a:tint val="100000"/>
                  <a:shade val="100000"/>
                  <a:satMod val="130000"/>
                </a:schemeClr>
              </a:gs>
              <a:gs pos="100000">
                <a:schemeClr val="bg1"/>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2130425"/>
            <a:ext cx="7772400" cy="1470025"/>
          </a:xfrm>
        </p:spPr>
        <p:txBody>
          <a:bodyPr/>
          <a:lstStyle/>
          <a:p>
            <a:r>
              <a:rPr lang="en-GB"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39555873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lvl1pPr>
              <a:defRPr b="1"/>
            </a:lvl1pPr>
            <a:lvl2pPr>
              <a:defRPr b="1"/>
            </a:lvl2pPr>
            <a:lvl3pPr>
              <a:defRPr b="1"/>
            </a:lvl3pPr>
            <a:lvl4pPr>
              <a:defRPr b="1"/>
            </a:lvl4pPr>
            <a:lvl5pPr>
              <a:defRPr b="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4106458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31426436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17256778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23278533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23198270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41302597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1168361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6354281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27245210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18910477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2960873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275229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170640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2383279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1199790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3459169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729706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3917360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 Target="../slides/slide1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 Target="../slides/slide1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
            <a:ext cx="9144000" cy="6858000"/>
          </a:xfrm>
          <a:prstGeom prst="rect">
            <a:avLst/>
          </a:prstGeom>
          <a:gradFill>
            <a:gsLst>
              <a:gs pos="11000">
                <a:srgbClr val="002060"/>
              </a:gs>
              <a:gs pos="92000">
                <a:schemeClr val="bg1"/>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Placeholder 1"/>
          <p:cNvSpPr txBox="1">
            <a:spLocks/>
          </p:cNvSpPr>
          <p:nvPr/>
        </p:nvSpPr>
        <p:spPr>
          <a:xfrm>
            <a:off x="163442" y="1668488"/>
            <a:ext cx="6843002" cy="552173"/>
          </a:xfrm>
          <a:prstGeom prst="rect">
            <a:avLst/>
          </a:prstGeom>
        </p:spPr>
        <p:txBody>
          <a:bodyPr vert="horz" lIns="91440" tIns="45720" rIns="91440" bIns="45720" rtlCol="0" anchor="t">
            <a:norm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2400" b="0" dirty="0">
                <a:solidFill>
                  <a:srgbClr val="002060"/>
                </a:solidFill>
              </a:rPr>
              <a:t>The CARE CERTIFICATE</a:t>
            </a:r>
            <a:endParaRPr lang="en-GB" sz="2400" b="0" dirty="0">
              <a:solidFill>
                <a:srgbClr val="002060"/>
              </a:solidFill>
            </a:endParaRPr>
          </a:p>
        </p:txBody>
      </p:sp>
      <p:sp>
        <p:nvSpPr>
          <p:cNvPr id="20" name="Text Box 28"/>
          <p:cNvSpPr txBox="1">
            <a:spLocks noChangeArrowheads="1"/>
          </p:cNvSpPr>
          <p:nvPr/>
        </p:nvSpPr>
        <p:spPr bwMode="auto">
          <a:xfrm>
            <a:off x="5212676" y="6385713"/>
            <a:ext cx="647700" cy="290513"/>
          </a:xfrm>
          <a:prstGeom prst="rect">
            <a:avLst/>
          </a:prstGeom>
          <a:noFill/>
          <a:ln>
            <a:noFill/>
          </a:ln>
          <a:effectLst/>
          <a:extLst>
            <a:ext uri="{909E8E84-426E-40DD-AFC4-6F175D3DCCD1}">
              <a14:hiddenFill xmlns:a14="http://schemas.microsoft.com/office/drawing/2010/mai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68686">
                      <a:alpha val="74998"/>
                    </a:srgbClr>
                  </a:outerShdw>
                </a:effectLst>
              </a14:hiddenEffects>
            </a:ext>
          </a:extLst>
        </p:spPr>
        <p:txBody>
          <a:bodyPr>
            <a:spAutoFit/>
            <a:flatTx/>
          </a:bodyPr>
          <a:lstStyle/>
          <a:p>
            <a:pPr algn="ctr" eaLnBrk="0" hangingPunct="0">
              <a:lnSpc>
                <a:spcPct val="100000"/>
              </a:lnSpc>
              <a:buFontTx/>
              <a:buNone/>
            </a:pPr>
            <a:fld id="{13EAF074-EBD3-3449-94F7-95AB91E0F6D5}" type="slidenum">
              <a:rPr lang="en-GB" sz="1300" b="1" i="0">
                <a:solidFill>
                  <a:schemeClr val="bg1"/>
                </a:solidFill>
                <a:effectLst/>
                <a:latin typeface="Arial" panose="020B0604020202020204" pitchFamily="34" charset="0"/>
                <a:cs typeface="Arial" panose="020B0604020202020204" pitchFamily="34" charset="0"/>
              </a:rPr>
              <a:pPr algn="ctr" eaLnBrk="0" hangingPunct="0">
                <a:lnSpc>
                  <a:spcPct val="100000"/>
                </a:lnSpc>
                <a:buFontTx/>
                <a:buNone/>
              </a:pPr>
              <a:t>‹#›</a:t>
            </a:fld>
            <a:endParaRPr lang="en-GB" sz="1300" b="1" i="0" dirty="0">
              <a:solidFill>
                <a:schemeClr val="bg1"/>
              </a:solidFill>
              <a:effectLst/>
              <a:latin typeface="Arial" panose="020B0604020202020204" pitchFamily="34" charset="0"/>
              <a:cs typeface="Arial" panose="020B0604020202020204" pitchFamily="34" charset="0"/>
            </a:endParaRPr>
          </a:p>
        </p:txBody>
      </p:sp>
      <p:sp>
        <p:nvSpPr>
          <p:cNvPr id="21" name="Chevron 20">
            <a:hlinkClick r:id="" action="ppaction://hlinkshowjump?jump=nextslide"/>
          </p:cNvPr>
          <p:cNvSpPr/>
          <p:nvPr/>
        </p:nvSpPr>
        <p:spPr>
          <a:xfrm>
            <a:off x="4855998" y="6472397"/>
            <a:ext cx="226053" cy="226053"/>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22" name="Chevron 21">
            <a:hlinkClick r:id="" action="ppaction://hlinkshowjump?jump=previousslide"/>
          </p:cNvPr>
          <p:cNvSpPr/>
          <p:nvPr/>
        </p:nvSpPr>
        <p:spPr>
          <a:xfrm rot="10800000">
            <a:off x="4041585" y="6472397"/>
            <a:ext cx="226053" cy="226053"/>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8" name="Picture 7">
            <a:hlinkClick r:id="rId13" action="ppaction://hlinksldjump"/>
          </p:cNvPr>
          <p:cNvPicPr>
            <a:picLocks noChangeAspect="1"/>
          </p:cNvPicPr>
          <p:nvPr/>
        </p:nvPicPr>
        <p:blipFill rotWithShape="1">
          <a:blip r:embed="rId14" cstate="screen">
            <a:extLst>
              <a:ext uri="{28A0092B-C50C-407E-A947-70E740481C1C}">
                <a14:useLocalDpi xmlns:a14="http://schemas.microsoft.com/office/drawing/2010/main"/>
              </a:ext>
            </a:extLst>
          </a:blip>
          <a:srcRect l="-29492" t="-29494" r="-29492" b="-29494"/>
          <a:stretch/>
        </p:blipFill>
        <p:spPr>
          <a:xfrm>
            <a:off x="4381283" y="6386465"/>
            <a:ext cx="372823" cy="370472"/>
          </a:xfrm>
          <a:prstGeom prst="ellipse">
            <a:avLst/>
          </a:prstGeom>
          <a:solidFill>
            <a:srgbClr val="002060"/>
          </a:solidFill>
          <a:ln w="15875">
            <a:solidFill>
              <a:schemeClr val="bg1"/>
            </a:solidFill>
          </a:ln>
        </p:spPr>
      </p:pic>
    </p:spTree>
    <p:extLst>
      <p:ext uri="{BB962C8B-B14F-4D97-AF65-F5344CB8AC3E}">
        <p14:creationId xmlns:p14="http://schemas.microsoft.com/office/powerpoint/2010/main" val="125679983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20632" y="0"/>
            <a:ext cx="9164632" cy="100965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Placeholder 1"/>
          <p:cNvSpPr>
            <a:spLocks noGrp="1"/>
          </p:cNvSpPr>
          <p:nvPr>
            <p:ph type="title"/>
          </p:nvPr>
        </p:nvSpPr>
        <p:spPr>
          <a:xfrm>
            <a:off x="255325" y="87202"/>
            <a:ext cx="7223798" cy="920234"/>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10" name="Text Box 28"/>
          <p:cNvSpPr txBox="1">
            <a:spLocks noChangeArrowheads="1"/>
          </p:cNvSpPr>
          <p:nvPr/>
        </p:nvSpPr>
        <p:spPr bwMode="auto">
          <a:xfrm>
            <a:off x="5212676" y="6373838"/>
            <a:ext cx="647700" cy="290513"/>
          </a:xfrm>
          <a:prstGeom prst="rect">
            <a:avLst/>
          </a:prstGeom>
          <a:noFill/>
          <a:ln>
            <a:noFill/>
          </a:ln>
          <a:effectLst/>
          <a:extLst>
            <a:ext uri="{909E8E84-426E-40DD-AFC4-6F175D3DCCD1}">
              <a14:hiddenFill xmlns:a14="http://schemas.microsoft.com/office/drawing/2010/mai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68686">
                      <a:alpha val="74998"/>
                    </a:srgbClr>
                  </a:outerShdw>
                </a:effectLst>
              </a14:hiddenEffects>
            </a:ext>
          </a:extLst>
        </p:spPr>
        <p:txBody>
          <a:bodyPr>
            <a:spAutoFit/>
            <a:flatTx/>
          </a:bodyPr>
          <a:lstStyle/>
          <a:p>
            <a:pPr algn="ctr" eaLnBrk="0" hangingPunct="0">
              <a:lnSpc>
                <a:spcPct val="100000"/>
              </a:lnSpc>
              <a:buFontTx/>
              <a:buNone/>
            </a:pPr>
            <a:fld id="{13EAF074-EBD3-3449-94F7-95AB91E0F6D5}" type="slidenum">
              <a:rPr lang="en-GB" sz="1300" b="1" i="0">
                <a:solidFill>
                  <a:srgbClr val="002060"/>
                </a:solidFill>
                <a:effectLst/>
                <a:latin typeface="Arial" panose="020B0604020202020204" pitchFamily="34" charset="0"/>
                <a:cs typeface="Arial" panose="020B0604020202020204" pitchFamily="34" charset="0"/>
              </a:rPr>
              <a:pPr algn="ctr" eaLnBrk="0" hangingPunct="0">
                <a:lnSpc>
                  <a:spcPct val="100000"/>
                </a:lnSpc>
                <a:buFontTx/>
                <a:buNone/>
              </a:pPr>
              <a:t>‹#›</a:t>
            </a:fld>
            <a:endParaRPr lang="en-GB" sz="1300" b="1" i="0" dirty="0">
              <a:solidFill>
                <a:srgbClr val="002060"/>
              </a:solidFill>
              <a:effectLst/>
              <a:latin typeface="Arial" panose="020B0604020202020204" pitchFamily="34" charset="0"/>
              <a:cs typeface="Arial" panose="020B0604020202020204" pitchFamily="34" charset="0"/>
            </a:endParaRPr>
          </a:p>
        </p:txBody>
      </p:sp>
      <p:sp>
        <p:nvSpPr>
          <p:cNvPr id="3" name="Text Placeholder 2"/>
          <p:cNvSpPr>
            <a:spLocks noGrp="1"/>
          </p:cNvSpPr>
          <p:nvPr>
            <p:ph type="body" idx="1"/>
          </p:nvPr>
        </p:nvSpPr>
        <p:spPr>
          <a:xfrm>
            <a:off x="255325" y="1320673"/>
            <a:ext cx="8229600" cy="4528932"/>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5" name="Chevron 14">
            <a:hlinkClick r:id="" action="ppaction://hlinkshowjump?jump=nextslide"/>
          </p:cNvPr>
          <p:cNvSpPr/>
          <p:nvPr/>
        </p:nvSpPr>
        <p:spPr>
          <a:xfrm>
            <a:off x="4855998" y="6472397"/>
            <a:ext cx="226053" cy="226053"/>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16" name="Chevron 15">
            <a:hlinkClick r:id="" action="ppaction://hlinkshowjump?jump=previousslide"/>
          </p:cNvPr>
          <p:cNvSpPr/>
          <p:nvPr/>
        </p:nvSpPr>
        <p:spPr>
          <a:xfrm rot="10800000">
            <a:off x="4041585" y="6472397"/>
            <a:ext cx="226053" cy="226053"/>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17" name="Picture 16">
            <a:hlinkClick r:id="rId13" action="ppaction://hlinksldjump"/>
          </p:cNvPr>
          <p:cNvPicPr>
            <a:picLocks noChangeAspect="1"/>
          </p:cNvPicPr>
          <p:nvPr/>
        </p:nvPicPr>
        <p:blipFill rotWithShape="1">
          <a:blip r:embed="rId14" cstate="screen">
            <a:extLst>
              <a:ext uri="{28A0092B-C50C-407E-A947-70E740481C1C}">
                <a14:useLocalDpi xmlns:a14="http://schemas.microsoft.com/office/drawing/2010/main"/>
              </a:ext>
            </a:extLst>
          </a:blip>
          <a:srcRect l="-29492" t="-29494" r="-29492" b="-29494"/>
          <a:stretch/>
        </p:blipFill>
        <p:spPr>
          <a:xfrm>
            <a:off x="4381283" y="6386465"/>
            <a:ext cx="372823" cy="370472"/>
          </a:xfrm>
          <a:prstGeom prst="ellipse">
            <a:avLst/>
          </a:prstGeom>
          <a:solidFill>
            <a:srgbClr val="002060"/>
          </a:solidFill>
          <a:ln w="15875">
            <a:solidFill>
              <a:srgbClr val="0066CC"/>
            </a:solidFill>
          </a:ln>
        </p:spPr>
      </p:pic>
    </p:spTree>
    <p:extLst>
      <p:ext uri="{BB962C8B-B14F-4D97-AF65-F5344CB8AC3E}">
        <p14:creationId xmlns:p14="http://schemas.microsoft.com/office/powerpoint/2010/main" val="22265631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457200" rtl="0" eaLnBrk="1" latinLnBrk="0" hangingPunct="1">
        <a:spcBef>
          <a:spcPct val="20000"/>
        </a:spcBef>
        <a:buClr>
          <a:srgbClr val="2154AC"/>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7.png"/><Relationship Id="rId10" Type="http://schemas.openxmlformats.org/officeDocument/2006/relationships/image" Target="../media/image15.png"/><Relationship Id="rId4" Type="http://schemas.openxmlformats.org/officeDocument/2006/relationships/image" Target="../media/image16.png"/><Relationship Id="rId9" Type="http://schemas.openxmlformats.org/officeDocument/2006/relationships/image" Target="../media/image14.png"/></Relationships>
</file>

<file path=ppt/slides/_rels/slide1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2819" y="2627416"/>
            <a:ext cx="9221186" cy="1752600"/>
          </a:xfrm>
        </p:spPr>
        <p:txBody>
          <a:bodyPr/>
          <a:lstStyle/>
          <a:p>
            <a:pPr algn="l"/>
            <a:r>
              <a:rPr lang="en-GB" sz="8000" b="1" dirty="0">
                <a:solidFill>
                  <a:schemeClr val="bg1"/>
                </a:solidFill>
                <a:latin typeface="Arial" panose="020B0604020202020204" pitchFamily="34" charset="0"/>
                <a:cs typeface="Arial" panose="020B0604020202020204" pitchFamily="34" charset="0"/>
              </a:rPr>
              <a:t>Privacy and Dignity</a:t>
            </a:r>
          </a:p>
        </p:txBody>
      </p:sp>
      <p:sp>
        <p:nvSpPr>
          <p:cNvPr id="4" name="Title Placeholder 1"/>
          <p:cNvSpPr txBox="1">
            <a:spLocks/>
          </p:cNvSpPr>
          <p:nvPr/>
        </p:nvSpPr>
        <p:spPr>
          <a:xfrm>
            <a:off x="5183850" y="5766968"/>
            <a:ext cx="2185060" cy="552173"/>
          </a:xfrm>
          <a:prstGeom prst="rect">
            <a:avLst/>
          </a:prstGeom>
        </p:spPr>
        <p:txBody>
          <a:bodyPr vert="horz" lIns="91440" tIns="45720" rIns="91440" bIns="45720" rtlCol="0" anchor="t">
            <a:no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2400" dirty="0">
                <a:solidFill>
                  <a:prstClr val="white"/>
                </a:solidFill>
              </a:rPr>
              <a:t>Standard</a:t>
            </a:r>
            <a:endParaRPr lang="en-GB" sz="2400" dirty="0">
              <a:solidFill>
                <a:prstClr val="white"/>
              </a:solidFill>
            </a:endParaRPr>
          </a:p>
        </p:txBody>
      </p:sp>
      <p:sp>
        <p:nvSpPr>
          <p:cNvPr id="5" name="TextBox 4"/>
          <p:cNvSpPr txBox="1"/>
          <p:nvPr/>
        </p:nvSpPr>
        <p:spPr>
          <a:xfrm>
            <a:off x="6650171" y="3114767"/>
            <a:ext cx="3135085" cy="4708981"/>
          </a:xfrm>
          <a:prstGeom prst="rect">
            <a:avLst/>
          </a:prstGeom>
          <a:noFill/>
        </p:spPr>
        <p:txBody>
          <a:bodyPr wrap="square" rtlCol="0">
            <a:spAutoFit/>
          </a:bodyPr>
          <a:lstStyle/>
          <a:p>
            <a:r>
              <a:rPr lang="en-GB" sz="30000" dirty="0">
                <a:solidFill>
                  <a:prstClr val="white"/>
                </a:solidFill>
                <a:latin typeface="Arial" panose="020B0604020202020204" pitchFamily="34" charset="0"/>
                <a:cs typeface="Arial" panose="020B0604020202020204" pitchFamily="34" charset="0"/>
              </a:rPr>
              <a:t>7</a:t>
            </a:r>
          </a:p>
        </p:txBody>
      </p:sp>
    </p:spTree>
    <p:extLst>
      <p:ext uri="{BB962C8B-B14F-4D97-AF65-F5344CB8AC3E}">
        <p14:creationId xmlns:p14="http://schemas.microsoft.com/office/powerpoint/2010/main" val="12836876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Self-care</a:t>
            </a:r>
          </a:p>
        </p:txBody>
      </p:sp>
      <p:sp>
        <p:nvSpPr>
          <p:cNvPr id="3" name="Content Placeholder 2"/>
          <p:cNvSpPr>
            <a:spLocks noGrp="1"/>
          </p:cNvSpPr>
          <p:nvPr>
            <p:ph idx="1"/>
          </p:nvPr>
        </p:nvSpPr>
        <p:spPr>
          <a:xfrm>
            <a:off x="255325" y="1265588"/>
            <a:ext cx="8668338" cy="3174209"/>
          </a:xfrm>
        </p:spPr>
        <p:txBody>
          <a:bodyPr>
            <a:normAutofit/>
          </a:bodyPr>
          <a:lstStyle/>
          <a:p>
            <a:pPr marL="0" indent="0">
              <a:spcBef>
                <a:spcPts val="600"/>
              </a:spcBef>
              <a:buNone/>
            </a:pPr>
            <a:r>
              <a:rPr lang="en-GB" dirty="0"/>
              <a:t>The ability to control and care for oneself contributes to privacy and dignity. Individuals should be supported to develop self-care skills to enable them to live more independently.</a:t>
            </a:r>
          </a:p>
          <a:p>
            <a:pPr marL="0" indent="0">
              <a:spcBef>
                <a:spcPts val="600"/>
              </a:spcBef>
              <a:buNone/>
            </a:pPr>
            <a:r>
              <a:rPr lang="en-GB" dirty="0"/>
              <a:t>Self care skills include:</a:t>
            </a:r>
          </a:p>
          <a:p>
            <a:pPr>
              <a:spcBef>
                <a:spcPts val="600"/>
              </a:spcBef>
            </a:pPr>
            <a:r>
              <a:rPr lang="en-GB" dirty="0"/>
              <a:t>Finding information</a:t>
            </a:r>
          </a:p>
          <a:p>
            <a:pPr>
              <a:spcBef>
                <a:spcPts val="600"/>
              </a:spcBef>
            </a:pPr>
            <a:r>
              <a:rPr lang="en-GB" dirty="0"/>
              <a:t>Accessing appropriate training</a:t>
            </a:r>
          </a:p>
          <a:p>
            <a:pPr>
              <a:spcBef>
                <a:spcPts val="600"/>
              </a:spcBef>
            </a:pPr>
            <a:r>
              <a:rPr lang="en-GB" dirty="0"/>
              <a:t>Participating in support </a:t>
            </a:r>
            <a:br>
              <a:rPr lang="en-GB" dirty="0"/>
            </a:br>
            <a:r>
              <a:rPr lang="en-GB" dirty="0"/>
              <a:t>groups and networks.</a:t>
            </a:r>
          </a:p>
          <a:p>
            <a:pPr marL="0" indent="0">
              <a:buNone/>
            </a:pPr>
            <a:endParaRPr lang="en-GB" dirty="0"/>
          </a:p>
          <a:p>
            <a:pPr marL="0" indent="0">
              <a:buNone/>
            </a:pPr>
            <a:endParaRPr lang="en-GB" dirty="0"/>
          </a:p>
        </p:txBody>
      </p:sp>
      <p:grpSp>
        <p:nvGrpSpPr>
          <p:cNvPr id="5" name="Group 4"/>
          <p:cNvGrpSpPr/>
          <p:nvPr/>
        </p:nvGrpSpPr>
        <p:grpSpPr>
          <a:xfrm>
            <a:off x="5078715" y="4194963"/>
            <a:ext cx="3896325" cy="2106687"/>
            <a:chOff x="194945" y="5019218"/>
            <a:chExt cx="3896325" cy="2106687"/>
          </a:xfrm>
        </p:grpSpPr>
        <p:sp>
          <p:nvSpPr>
            <p:cNvPr id="6" name="Rectangle 5"/>
            <p:cNvSpPr/>
            <p:nvPr/>
          </p:nvSpPr>
          <p:spPr>
            <a:xfrm>
              <a:off x="252353" y="5237414"/>
              <a:ext cx="3754493" cy="1888491"/>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4945" y="5019218"/>
              <a:ext cx="957771" cy="498289"/>
            </a:xfrm>
            <a:prstGeom prst="rect">
              <a:avLst/>
            </a:prstGeom>
          </p:spPr>
        </p:pic>
        <p:sp>
          <p:nvSpPr>
            <p:cNvPr id="8" name="TextBox 7"/>
            <p:cNvSpPr txBox="1"/>
            <p:nvPr/>
          </p:nvSpPr>
          <p:spPr>
            <a:xfrm>
              <a:off x="321841" y="5733239"/>
              <a:ext cx="3769429" cy="1031051"/>
            </a:xfrm>
            <a:prstGeom prst="rect">
              <a:avLst/>
            </a:prstGeom>
            <a:noFill/>
          </p:spPr>
          <p:txBody>
            <a:bodyPr wrap="square" rtlCol="0">
              <a:spAutoFit/>
            </a:bodyPr>
            <a:lstStyle/>
            <a:p>
              <a:r>
                <a:rPr lang="en-GB" sz="1600" b="1" dirty="0">
                  <a:solidFill>
                    <a:srgbClr val="0066CC"/>
                  </a:solidFill>
                  <a:latin typeface="Arial" panose="020B0604020202020204" pitchFamily="34" charset="0"/>
                  <a:cs typeface="Arial" panose="020B0604020202020204" pitchFamily="34" charset="0"/>
                </a:rPr>
                <a:t>Self-care</a:t>
              </a:r>
            </a:p>
            <a:p>
              <a:r>
                <a:rPr lang="en-GB" sz="1500" dirty="0">
                  <a:latin typeface="Arial" panose="020B0604020202020204" pitchFamily="34" charset="0"/>
                  <a:cs typeface="Arial" panose="020B0604020202020204" pitchFamily="34" charset="0"/>
                </a:rPr>
                <a:t>The practices undertaken by people towards maintaining health and wellbeing and managing their own care needs. </a:t>
              </a:r>
            </a:p>
          </p:txBody>
        </p:sp>
      </p:grpSp>
      <p:pic>
        <p:nvPicPr>
          <p:cNvPr id="10" name="Picture 9"/>
          <p:cNvPicPr>
            <a:picLocks noChangeAspect="1"/>
          </p:cNvPicPr>
          <p:nvPr/>
        </p:nvPicPr>
        <p:blipFill rotWithShape="1">
          <a:blip r:embed="rId3" cstate="screen">
            <a:extLst>
              <a:ext uri="{28A0092B-C50C-407E-A947-70E740481C1C}">
                <a14:useLocalDpi xmlns:a14="http://schemas.microsoft.com/office/drawing/2010/main"/>
              </a:ext>
            </a:extLst>
          </a:blip>
          <a:srcRect t="69236" r="10986" b="6988"/>
          <a:stretch/>
        </p:blipFill>
        <p:spPr>
          <a:xfrm>
            <a:off x="255325" y="4439798"/>
            <a:ext cx="4647181" cy="1861852"/>
          </a:xfrm>
          <a:prstGeom prst="rect">
            <a:avLst/>
          </a:prstGeom>
        </p:spPr>
      </p:pic>
    </p:spTree>
    <p:extLst>
      <p:ext uri="{BB962C8B-B14F-4D97-AF65-F5344CB8AC3E}">
        <p14:creationId xmlns:p14="http://schemas.microsoft.com/office/powerpoint/2010/main" val="665985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Knowledge check</a:t>
            </a:r>
          </a:p>
        </p:txBody>
      </p:sp>
      <p:sp>
        <p:nvSpPr>
          <p:cNvPr id="4" name="Rectangle 3"/>
          <p:cNvSpPr/>
          <p:nvPr/>
        </p:nvSpPr>
        <p:spPr>
          <a:xfrm>
            <a:off x="-201880" y="1221187"/>
            <a:ext cx="9619013" cy="987624"/>
          </a:xfrm>
          <a:prstGeom prst="rect">
            <a:avLst/>
          </a:prstGeom>
          <a:solidFill>
            <a:srgbClr val="2154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6" name="Rectangle 5"/>
          <p:cNvSpPr/>
          <p:nvPr/>
        </p:nvSpPr>
        <p:spPr>
          <a:xfrm>
            <a:off x="255324" y="1370621"/>
            <a:ext cx="8639293" cy="769441"/>
          </a:xfrm>
          <a:prstGeom prst="rect">
            <a:avLst/>
          </a:prstGeom>
        </p:spPr>
        <p:txBody>
          <a:bodyPr wrap="square">
            <a:spAutoFit/>
          </a:bodyPr>
          <a:lstStyle/>
          <a:p>
            <a:r>
              <a:rPr lang="en-GB" sz="2200" b="1" dirty="0">
                <a:solidFill>
                  <a:prstClr val="white"/>
                </a:solidFill>
                <a:latin typeface="Arial" panose="020B0604020202020204" pitchFamily="34" charset="0"/>
                <a:cs typeface="Arial" panose="020B0604020202020204" pitchFamily="34" charset="0"/>
              </a:rPr>
              <a:t>Which of the following is a practical way of promoting an individual's privacy and dignity at work? </a:t>
            </a:r>
          </a:p>
        </p:txBody>
      </p:sp>
      <p:sp>
        <p:nvSpPr>
          <p:cNvPr id="11" name="TextBox 10"/>
          <p:cNvSpPr txBox="1"/>
          <p:nvPr/>
        </p:nvSpPr>
        <p:spPr>
          <a:xfrm>
            <a:off x="1046578" y="2736383"/>
            <a:ext cx="7056784" cy="769441"/>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Touch the individual without </a:t>
            </a:r>
            <a:br>
              <a:rPr lang="en-GB" sz="2200" b="1" dirty="0">
                <a:solidFill>
                  <a:prstClr val="black"/>
                </a:solidFill>
                <a:latin typeface="Arial" panose="020B0604020202020204" pitchFamily="34" charset="0"/>
                <a:cs typeface="Arial" panose="020B0604020202020204" pitchFamily="34" charset="0"/>
              </a:rPr>
            </a:br>
            <a:r>
              <a:rPr lang="en-GB" sz="2200" b="1" dirty="0">
                <a:solidFill>
                  <a:prstClr val="black"/>
                </a:solidFill>
                <a:latin typeface="Arial" panose="020B0604020202020204" pitchFamily="34" charset="0"/>
                <a:cs typeface="Arial" panose="020B0604020202020204" pitchFamily="34" charset="0"/>
              </a:rPr>
              <a:t>asking them</a:t>
            </a:r>
          </a:p>
        </p:txBody>
      </p:sp>
      <p:sp>
        <p:nvSpPr>
          <p:cNvPr id="12" name="TextBox 11"/>
          <p:cNvSpPr txBox="1"/>
          <p:nvPr/>
        </p:nvSpPr>
        <p:spPr>
          <a:xfrm>
            <a:off x="1067421" y="3475815"/>
            <a:ext cx="4958806" cy="1107996"/>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Ensuring screens or doors are properly closed before supporting them to wash or get dressed</a:t>
            </a:r>
          </a:p>
        </p:txBody>
      </p:sp>
      <p:sp>
        <p:nvSpPr>
          <p:cNvPr id="13" name="TextBox 12"/>
          <p:cNvSpPr txBox="1"/>
          <p:nvPr/>
        </p:nvSpPr>
        <p:spPr>
          <a:xfrm>
            <a:off x="1067421" y="4727603"/>
            <a:ext cx="7056784"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Make the individual wait to use the toilet</a:t>
            </a:r>
          </a:p>
        </p:txBody>
      </p:sp>
      <p:sp>
        <p:nvSpPr>
          <p:cNvPr id="14" name="TextBox 13"/>
          <p:cNvSpPr txBox="1"/>
          <p:nvPr/>
        </p:nvSpPr>
        <p:spPr>
          <a:xfrm>
            <a:off x="1046578" y="5500903"/>
            <a:ext cx="7056784" cy="769441"/>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Walk into the room or space that they </a:t>
            </a:r>
            <a:br>
              <a:rPr lang="en-GB" sz="2200" b="1" dirty="0">
                <a:solidFill>
                  <a:prstClr val="black"/>
                </a:solidFill>
                <a:latin typeface="Arial" panose="020B0604020202020204" pitchFamily="34" charset="0"/>
                <a:cs typeface="Arial" panose="020B0604020202020204" pitchFamily="34" charset="0"/>
              </a:rPr>
            </a:br>
            <a:r>
              <a:rPr lang="en-GB" sz="2200" b="1" dirty="0">
                <a:solidFill>
                  <a:prstClr val="black"/>
                </a:solidFill>
                <a:latin typeface="Arial" panose="020B0604020202020204" pitchFamily="34" charset="0"/>
                <a:cs typeface="Arial" panose="020B0604020202020204" pitchFamily="34" charset="0"/>
              </a:rPr>
              <a:t>are in without knocking or speaking first</a:t>
            </a:r>
          </a:p>
        </p:txBody>
      </p:sp>
      <p:grpSp>
        <p:nvGrpSpPr>
          <p:cNvPr id="15" name="Group 14"/>
          <p:cNvGrpSpPr/>
          <p:nvPr/>
        </p:nvGrpSpPr>
        <p:grpSpPr>
          <a:xfrm>
            <a:off x="5720543" y="2967632"/>
            <a:ext cx="3711396" cy="4564662"/>
            <a:chOff x="5469116" y="2420888"/>
            <a:chExt cx="3711396" cy="4564662"/>
          </a:xfrm>
        </p:grpSpPr>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82173">
              <a:off x="5469116" y="2420888"/>
              <a:ext cx="3711396" cy="4564662"/>
            </a:xfrm>
            <a:prstGeom prst="rect">
              <a:avLst/>
            </a:prstGeom>
            <a:effectLst>
              <a:outerShdw blurRad="63500" sx="102000" sy="102000" algn="ctr" rotWithShape="0">
                <a:schemeClr val="tx1">
                  <a:lumMod val="65000"/>
                  <a:lumOff val="35000"/>
                  <a:alpha val="40000"/>
                </a:schemeClr>
              </a:outerShdw>
            </a:effectLst>
          </p:spPr>
        </p:pic>
        <p:pic>
          <p:nvPicPr>
            <p:cNvPr id="17" name="Picture 4" descr="\\DESIGNARCHIVE\Archive\PowerPoints\PPT symbols and documents\ABCD cards\B.p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t="4221" b="7959"/>
            <a:stretch/>
          </p:blipFill>
          <p:spPr bwMode="auto">
            <a:xfrm rot="302735">
              <a:off x="6457181" y="2617595"/>
              <a:ext cx="1902988" cy="2360978"/>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25523" y="2662173"/>
            <a:ext cx="617417" cy="872258"/>
          </a:xfrm>
          <a:prstGeom prst="rect">
            <a:avLst/>
          </a:prstGeom>
        </p:spPr>
      </p:pic>
      <p:pic>
        <p:nvPicPr>
          <p:cNvPr id="19" name="Picture 1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5523" y="3606439"/>
            <a:ext cx="617417" cy="872258"/>
          </a:xfrm>
          <a:prstGeom prst="rect">
            <a:avLst/>
          </a:prstGeom>
        </p:spPr>
      </p:pic>
      <p:pic>
        <p:nvPicPr>
          <p:cNvPr id="20" name="Picture 1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25523" y="4542543"/>
            <a:ext cx="617417" cy="872258"/>
          </a:xfrm>
          <a:prstGeom prst="rect">
            <a:avLst/>
          </a:prstGeom>
        </p:spPr>
      </p:pic>
      <p:pic>
        <p:nvPicPr>
          <p:cNvPr id="21" name="Picture 20"/>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25523" y="5470485"/>
            <a:ext cx="617417" cy="872258"/>
          </a:xfrm>
          <a:prstGeom prst="rect">
            <a:avLst/>
          </a:prstGeom>
        </p:spPr>
      </p:pic>
      <p:pic>
        <p:nvPicPr>
          <p:cNvPr id="22" name="Picture 21"/>
          <p:cNvPicPr>
            <a:picLocks/>
          </p:cNvPicPr>
          <p:nvPr/>
        </p:nvPicPr>
        <p:blipFill rotWithShape="1">
          <a:blip r:embed="rId9" cstate="screen">
            <a:extLst>
              <a:ext uri="{28A0092B-C50C-407E-A947-70E740481C1C}">
                <a14:useLocalDpi xmlns:a14="http://schemas.microsoft.com/office/drawing/2010/main"/>
              </a:ext>
            </a:extLst>
          </a:blip>
          <a:srcRect l="-27624" t="-13361" r="-27624" b="-13361"/>
          <a:stretch/>
        </p:blipFill>
        <p:spPr>
          <a:xfrm>
            <a:off x="8088925" y="554081"/>
            <a:ext cx="740782" cy="628380"/>
          </a:xfrm>
          <a:prstGeom prst="ellipse">
            <a:avLst/>
          </a:prstGeom>
          <a:solidFill>
            <a:srgbClr val="002060"/>
          </a:solidFill>
          <a:ln w="31750">
            <a:solidFill>
              <a:schemeClr val="bg1"/>
            </a:solidFill>
          </a:ln>
        </p:spPr>
      </p:pic>
      <p:sp>
        <p:nvSpPr>
          <p:cNvPr id="23" name="Rectangle 22"/>
          <p:cNvSpPr/>
          <p:nvPr/>
        </p:nvSpPr>
        <p:spPr>
          <a:xfrm>
            <a:off x="6237027" y="2324550"/>
            <a:ext cx="2657590" cy="405864"/>
          </a:xfrm>
          <a:prstGeom prst="rect">
            <a:avLst/>
          </a:prstGeom>
          <a:solidFill>
            <a:srgbClr val="1C5ECA"/>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Click to reveal answer</a:t>
            </a:r>
          </a:p>
        </p:txBody>
      </p:sp>
    </p:spTree>
    <p:extLst>
      <p:ext uri="{BB962C8B-B14F-4D97-AF65-F5344CB8AC3E}">
        <p14:creationId xmlns:p14="http://schemas.microsoft.com/office/powerpoint/2010/main" val="3254330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0"/>
                                          </p:stCondLst>
                                        </p:cTn>
                                        <p:tgtEl>
                                          <p:spTgt spid="18"/>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11"/>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20"/>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13"/>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21"/>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4"/>
                                        </p:tgtEl>
                                        <p:attrNameLst>
                                          <p:attrName>style.visibility</p:attrName>
                                        </p:attrNameLst>
                                      </p:cBhvr>
                                      <p:to>
                                        <p:strVal val="hidden"/>
                                      </p:to>
                                    </p:set>
                                  </p:childTnLst>
                                </p:cTn>
                              </p:par>
                              <p:par>
                                <p:cTn id="43" presetID="2" presetClass="entr" presetSubtype="4" fill="hold" nodeType="withEffect">
                                  <p:stCondLst>
                                    <p:cond delay="0"/>
                                  </p:stCondLst>
                                  <p:childTnLst>
                                    <p:set>
                                      <p:cBhvr>
                                        <p:cTn id="44" dur="1" fill="hold">
                                          <p:stCondLst>
                                            <p:cond delay="0"/>
                                          </p:stCondLst>
                                        </p:cTn>
                                        <p:tgtEl>
                                          <p:spTgt spid="15"/>
                                        </p:tgtEl>
                                        <p:attrNameLst>
                                          <p:attrName>style.visibility</p:attrName>
                                        </p:attrNameLst>
                                      </p:cBhvr>
                                      <p:to>
                                        <p:strVal val="visible"/>
                                      </p:to>
                                    </p:set>
                                    <p:anim calcmode="lin" valueType="num">
                                      <p:cBhvr additive="base">
                                        <p:cTn id="45" dur="500" fill="hold"/>
                                        <p:tgtEl>
                                          <p:spTgt spid="15"/>
                                        </p:tgtEl>
                                        <p:attrNameLst>
                                          <p:attrName>ppt_x</p:attrName>
                                        </p:attrNameLst>
                                      </p:cBhvr>
                                      <p:tavLst>
                                        <p:tav tm="0">
                                          <p:val>
                                            <p:strVal val="#ppt_x"/>
                                          </p:val>
                                        </p:tav>
                                        <p:tav tm="100000">
                                          <p:val>
                                            <p:strVal val="#ppt_x"/>
                                          </p:val>
                                        </p:tav>
                                      </p:tavLst>
                                    </p:anim>
                                    <p:anim calcmode="lin" valueType="num">
                                      <p:cBhvr additive="base">
                                        <p:cTn id="46" dur="500" fill="hold"/>
                                        <p:tgtEl>
                                          <p:spTgt spid="15"/>
                                        </p:tgtEl>
                                        <p:attrNameLst>
                                          <p:attrName>ppt_y</p:attrName>
                                        </p:attrNameLst>
                                      </p:cBhvr>
                                      <p:tavLst>
                                        <p:tav tm="0">
                                          <p:val>
                                            <p:strVal val="1+#ppt_h/2"/>
                                          </p:val>
                                        </p:tav>
                                        <p:tav tm="100000">
                                          <p:val>
                                            <p:strVal val="#ppt_y"/>
                                          </p:val>
                                        </p:tav>
                                      </p:tavLst>
                                    </p:anim>
                                  </p:childTnLst>
                                </p:cTn>
                              </p:par>
                            </p:childTnLst>
                          </p:cTn>
                        </p:par>
                        <p:par>
                          <p:cTn id="47" fill="hold">
                            <p:stCondLst>
                              <p:cond delay="500"/>
                            </p:stCondLst>
                            <p:childTnLst>
                              <p:par>
                                <p:cTn id="48" presetID="10" presetClass="entr" presetSubtype="0" fill="hold" grpId="0" nodeType="after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2" grpId="0"/>
      <p:bldP spid="13" grpId="0"/>
      <p:bldP spid="13" grpId="1"/>
      <p:bldP spid="14" grpId="0"/>
      <p:bldP spid="14" grpId="1"/>
      <p:bldP spid="2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1880" y="1221187"/>
            <a:ext cx="9619013" cy="1035122"/>
          </a:xfrm>
          <a:prstGeom prst="rect">
            <a:avLst/>
          </a:prstGeom>
          <a:solidFill>
            <a:srgbClr val="2154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 name="Title 1"/>
          <p:cNvSpPr>
            <a:spLocks noGrp="1"/>
          </p:cNvSpPr>
          <p:nvPr>
            <p:ph type="title"/>
          </p:nvPr>
        </p:nvSpPr>
        <p:spPr/>
        <p:txBody>
          <a:bodyPr/>
          <a:lstStyle/>
          <a:p>
            <a:r>
              <a:rPr lang="en-GB" dirty="0"/>
              <a:t>Knowledge check</a:t>
            </a:r>
          </a:p>
        </p:txBody>
      </p:sp>
      <p:sp>
        <p:nvSpPr>
          <p:cNvPr id="3" name="Content Placeholder 2"/>
          <p:cNvSpPr>
            <a:spLocks noGrp="1"/>
          </p:cNvSpPr>
          <p:nvPr>
            <p:ph idx="1"/>
          </p:nvPr>
        </p:nvSpPr>
        <p:spPr>
          <a:xfrm>
            <a:off x="255325" y="1412378"/>
            <a:ext cx="8627418" cy="733761"/>
          </a:xfrm>
        </p:spPr>
        <p:txBody>
          <a:bodyPr>
            <a:normAutofit lnSpcReduction="10000"/>
          </a:bodyPr>
          <a:lstStyle/>
          <a:p>
            <a:pPr marL="0" indent="0">
              <a:buNone/>
            </a:pPr>
            <a:r>
              <a:rPr lang="en-GB" dirty="0">
                <a:solidFill>
                  <a:schemeClr val="bg1"/>
                </a:solidFill>
              </a:rPr>
              <a:t>How can you support an individual to make an informed decision?</a:t>
            </a:r>
          </a:p>
        </p:txBody>
      </p:sp>
      <p:sp>
        <p:nvSpPr>
          <p:cNvPr id="5" name="TextBox 4"/>
          <p:cNvSpPr txBox="1"/>
          <p:nvPr/>
        </p:nvSpPr>
        <p:spPr>
          <a:xfrm>
            <a:off x="999898" y="2721553"/>
            <a:ext cx="5395656" cy="769441"/>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By explaining the least risky options, the risks and implications</a:t>
            </a:r>
          </a:p>
        </p:txBody>
      </p:sp>
      <p:sp>
        <p:nvSpPr>
          <p:cNvPr id="6" name="TextBox 5"/>
          <p:cNvSpPr txBox="1"/>
          <p:nvPr/>
        </p:nvSpPr>
        <p:spPr>
          <a:xfrm>
            <a:off x="999897" y="3889917"/>
            <a:ext cx="5947168"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By making the decision for the individual</a:t>
            </a:r>
          </a:p>
        </p:txBody>
      </p:sp>
      <p:sp>
        <p:nvSpPr>
          <p:cNvPr id="7" name="TextBox 6"/>
          <p:cNvSpPr txBox="1"/>
          <p:nvPr/>
        </p:nvSpPr>
        <p:spPr>
          <a:xfrm>
            <a:off x="1001219" y="4811427"/>
            <a:ext cx="5078947"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By telling them what you would do</a:t>
            </a:r>
          </a:p>
        </p:txBody>
      </p:sp>
      <p:sp>
        <p:nvSpPr>
          <p:cNvPr id="8" name="TextBox 7"/>
          <p:cNvSpPr txBox="1"/>
          <p:nvPr/>
        </p:nvSpPr>
        <p:spPr>
          <a:xfrm>
            <a:off x="999897" y="5485397"/>
            <a:ext cx="6347780" cy="769441"/>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By explaining all choices, risks </a:t>
            </a:r>
            <a:br>
              <a:rPr lang="en-GB" sz="2200" b="1" dirty="0">
                <a:solidFill>
                  <a:prstClr val="black"/>
                </a:solidFill>
                <a:latin typeface="Arial" panose="020B0604020202020204" pitchFamily="34" charset="0"/>
                <a:cs typeface="Arial" panose="020B0604020202020204" pitchFamily="34" charset="0"/>
              </a:rPr>
            </a:br>
            <a:r>
              <a:rPr lang="en-GB" sz="2200" b="1" dirty="0">
                <a:solidFill>
                  <a:prstClr val="black"/>
                </a:solidFill>
                <a:latin typeface="Arial" panose="020B0604020202020204" pitchFamily="34" charset="0"/>
                <a:cs typeface="Arial" panose="020B0604020202020204" pitchFamily="34" charset="0"/>
              </a:rPr>
              <a:t>and implications </a:t>
            </a:r>
          </a:p>
        </p:txBody>
      </p:sp>
      <p:grpSp>
        <p:nvGrpSpPr>
          <p:cNvPr id="23" name="Group 22"/>
          <p:cNvGrpSpPr/>
          <p:nvPr/>
        </p:nvGrpSpPr>
        <p:grpSpPr>
          <a:xfrm>
            <a:off x="5719380" y="2940692"/>
            <a:ext cx="3711396" cy="4564662"/>
            <a:chOff x="5508104" y="2348880"/>
            <a:chExt cx="3711396" cy="4564662"/>
          </a:xfrm>
        </p:grpSpPr>
        <p:grpSp>
          <p:nvGrpSpPr>
            <p:cNvPr id="24" name="Group 23"/>
            <p:cNvGrpSpPr/>
            <p:nvPr/>
          </p:nvGrpSpPr>
          <p:grpSpPr>
            <a:xfrm>
              <a:off x="5508104" y="2348880"/>
              <a:ext cx="3711396" cy="4564662"/>
              <a:chOff x="4716116" y="2392730"/>
              <a:chExt cx="3711396" cy="4564662"/>
            </a:xfrm>
          </p:grpSpPr>
          <p:pic>
            <p:nvPicPr>
              <p:cNvPr id="26" name="Picture 2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82173">
                <a:off x="4716116" y="2392730"/>
                <a:ext cx="3711396" cy="4564662"/>
              </a:xfrm>
              <a:prstGeom prst="rect">
                <a:avLst/>
              </a:prstGeom>
              <a:effectLst>
                <a:outerShdw blurRad="63500" sx="102000" sy="102000" algn="ctr" rotWithShape="0">
                  <a:schemeClr val="tx1">
                    <a:lumMod val="65000"/>
                    <a:lumOff val="35000"/>
                    <a:alpha val="40000"/>
                  </a:schemeClr>
                </a:outerShdw>
              </a:effectLst>
            </p:spPr>
          </p:pic>
          <p:pic>
            <p:nvPicPr>
              <p:cNvPr id="27" name="Picture 26"/>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308198">
                <a:off x="5875925" y="2534840"/>
                <a:ext cx="1636750" cy="2465804"/>
              </a:xfrm>
              <a:prstGeom prst="rect">
                <a:avLst/>
              </a:prstGeom>
            </p:spPr>
          </p:pic>
        </p:grpSp>
        <p:pic>
          <p:nvPicPr>
            <p:cNvPr id="25" name="Picture 6" descr="\\DESIGNARCHIVE\Archive\PowerPoints\PPT symbols and documents\ABCD cards\D.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rot="308855">
              <a:off x="6573886" y="2478512"/>
              <a:ext cx="1795805" cy="2537026"/>
            </a:xfrm>
            <a:prstGeom prst="rect">
              <a:avLst/>
            </a:prstGeom>
            <a:noFill/>
            <a:extLst>
              <a:ext uri="{909E8E84-426E-40DD-AFC4-6F175D3DCCD1}">
                <a14:hiddenFill xmlns:a14="http://schemas.microsoft.com/office/drawing/2010/main">
                  <a:solidFill>
                    <a:srgbClr val="FFFFFF"/>
                  </a:solidFill>
                </a14:hiddenFill>
              </a:ext>
            </a:extLst>
          </p:spPr>
        </p:pic>
      </p:grpSp>
      <p:pic>
        <p:nvPicPr>
          <p:cNvPr id="28" name="Picture 2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99020" y="2712980"/>
            <a:ext cx="617417" cy="872258"/>
          </a:xfrm>
          <a:prstGeom prst="rect">
            <a:avLst/>
          </a:prstGeom>
        </p:spPr>
      </p:pic>
      <p:pic>
        <p:nvPicPr>
          <p:cNvPr id="29" name="Picture 28"/>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99020" y="3657246"/>
            <a:ext cx="617417" cy="872258"/>
          </a:xfrm>
          <a:prstGeom prst="rect">
            <a:avLst/>
          </a:prstGeom>
        </p:spPr>
      </p:pic>
      <p:pic>
        <p:nvPicPr>
          <p:cNvPr id="30" name="Picture 29"/>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99020" y="4553588"/>
            <a:ext cx="617417" cy="872258"/>
          </a:xfrm>
          <a:prstGeom prst="rect">
            <a:avLst/>
          </a:prstGeom>
        </p:spPr>
      </p:pic>
      <p:pic>
        <p:nvPicPr>
          <p:cNvPr id="31" name="Picture 30"/>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99020" y="5481530"/>
            <a:ext cx="617417" cy="872258"/>
          </a:xfrm>
          <a:prstGeom prst="rect">
            <a:avLst/>
          </a:prstGeom>
        </p:spPr>
      </p:pic>
      <p:pic>
        <p:nvPicPr>
          <p:cNvPr id="18" name="Picture 17"/>
          <p:cNvPicPr>
            <a:picLocks/>
          </p:cNvPicPr>
          <p:nvPr/>
        </p:nvPicPr>
        <p:blipFill rotWithShape="1">
          <a:blip r:embed="rId10" cstate="screen">
            <a:extLst>
              <a:ext uri="{28A0092B-C50C-407E-A947-70E740481C1C}">
                <a14:useLocalDpi xmlns:a14="http://schemas.microsoft.com/office/drawing/2010/main"/>
              </a:ext>
            </a:extLst>
          </a:blip>
          <a:srcRect l="-27624" t="-13361" r="-27624" b="-13361"/>
          <a:stretch/>
        </p:blipFill>
        <p:spPr>
          <a:xfrm>
            <a:off x="8088925" y="554081"/>
            <a:ext cx="740782" cy="628380"/>
          </a:xfrm>
          <a:prstGeom prst="ellipse">
            <a:avLst/>
          </a:prstGeom>
          <a:solidFill>
            <a:srgbClr val="002060"/>
          </a:solidFill>
          <a:ln w="31750">
            <a:solidFill>
              <a:schemeClr val="bg1"/>
            </a:solidFill>
          </a:ln>
        </p:spPr>
      </p:pic>
      <p:sp>
        <p:nvSpPr>
          <p:cNvPr id="19" name="Rectangle 18"/>
          <p:cNvSpPr/>
          <p:nvPr/>
        </p:nvSpPr>
        <p:spPr>
          <a:xfrm>
            <a:off x="6237027" y="2324550"/>
            <a:ext cx="2657590" cy="405864"/>
          </a:xfrm>
          <a:prstGeom prst="rect">
            <a:avLst/>
          </a:prstGeom>
          <a:solidFill>
            <a:srgbClr val="1C5ECA"/>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Click to reveal answer</a:t>
            </a:r>
          </a:p>
        </p:txBody>
      </p:sp>
    </p:spTree>
    <p:extLst>
      <p:ext uri="{BB962C8B-B14F-4D97-AF65-F5344CB8AC3E}">
        <p14:creationId xmlns:p14="http://schemas.microsoft.com/office/powerpoint/2010/main" val="1115818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0" presetClass="entr" presetSubtype="0"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par>
                                <p:cTn id="11" presetID="10" presetClass="entr" presetSubtype="0"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500"/>
                                        <p:tgtEl>
                                          <p:spTgt spid="30"/>
                                        </p:tgtEl>
                                      </p:cBhvr>
                                    </p:animEffect>
                                  </p:childTnLst>
                                </p:cTn>
                              </p:par>
                              <p:par>
                                <p:cTn id="14" presetID="10" presetClass="entr" presetSubtype="0" fill="hold"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500"/>
                                        <p:tgtEl>
                                          <p:spTgt spid="31"/>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28"/>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29"/>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30"/>
                                        </p:tgtEl>
                                        <p:attrNameLst>
                                          <p:attrName>style.visibility</p:attrName>
                                        </p:attrNameLst>
                                      </p:cBhvr>
                                      <p:to>
                                        <p:strVal val="hidden"/>
                                      </p:to>
                                    </p:set>
                                  </p:childTnLst>
                                </p:cTn>
                              </p:par>
                            </p:childTnLst>
                          </p:cTn>
                        </p:par>
                        <p:par>
                          <p:cTn id="29" fill="hold">
                            <p:stCondLst>
                              <p:cond delay="0"/>
                            </p:stCondLst>
                            <p:childTnLst>
                              <p:par>
                                <p:cTn id="30" presetID="1" presetClass="exit" presetSubtype="0" fill="hold" nodeType="afterEffect">
                                  <p:stCondLst>
                                    <p:cond delay="0"/>
                                  </p:stCondLst>
                                  <p:childTnLst>
                                    <p:set>
                                      <p:cBhvr>
                                        <p:cTn id="31" dur="1" fill="hold">
                                          <p:stCondLst>
                                            <p:cond delay="0"/>
                                          </p:stCondLst>
                                        </p:cTn>
                                        <p:tgtEl>
                                          <p:spTgt spid="28"/>
                                        </p:tgtEl>
                                        <p:attrNameLst>
                                          <p:attrName>style.visibility</p:attrName>
                                        </p:attrNameLst>
                                      </p:cBhvr>
                                      <p:to>
                                        <p:strVal val="hidden"/>
                                      </p:to>
                                    </p:set>
                                  </p:childTnLst>
                                </p:cTn>
                              </p:par>
                              <p:par>
                                <p:cTn id="32" presetID="1" presetClass="exit" presetSubtype="0" fill="hold" nodeType="withEffect">
                                  <p:stCondLst>
                                    <p:cond delay="0"/>
                                  </p:stCondLst>
                                  <p:childTnLst>
                                    <p:set>
                                      <p:cBhvr>
                                        <p:cTn id="33" dur="1" fill="hold">
                                          <p:stCondLst>
                                            <p:cond delay="0"/>
                                          </p:stCondLst>
                                        </p:cTn>
                                        <p:tgtEl>
                                          <p:spTgt spid="29"/>
                                        </p:tgtEl>
                                        <p:attrNameLst>
                                          <p:attrName>style.visibility</p:attrName>
                                        </p:attrNameLst>
                                      </p:cBhvr>
                                      <p:to>
                                        <p:strVal val="hidden"/>
                                      </p:to>
                                    </p:set>
                                  </p:childTnLst>
                                </p:cTn>
                              </p:par>
                              <p:par>
                                <p:cTn id="34" presetID="1" presetClass="exit" presetSubtype="0" fill="hold" nodeType="withEffect">
                                  <p:stCondLst>
                                    <p:cond delay="0"/>
                                  </p:stCondLst>
                                  <p:childTnLst>
                                    <p:set>
                                      <p:cBhvr>
                                        <p:cTn id="35" dur="1" fill="hold">
                                          <p:stCondLst>
                                            <p:cond delay="0"/>
                                          </p:stCondLst>
                                        </p:cTn>
                                        <p:tgtEl>
                                          <p:spTgt spid="30"/>
                                        </p:tgtEl>
                                        <p:attrNameLst>
                                          <p:attrName>style.visibility</p:attrName>
                                        </p:attrNameLst>
                                      </p:cBhvr>
                                      <p:to>
                                        <p:strVal val="hidden"/>
                                      </p:to>
                                    </p:set>
                                  </p:childTnLst>
                                </p:cTn>
                              </p:par>
                              <p:par>
                                <p:cTn id="36" presetID="1" presetClass="exit" presetSubtype="0" fill="hold" grpId="0" nodeType="withEffect">
                                  <p:stCondLst>
                                    <p:cond delay="0"/>
                                  </p:stCondLst>
                                  <p:childTnLst>
                                    <p:set>
                                      <p:cBhvr>
                                        <p:cTn id="37" dur="1" fill="hold">
                                          <p:stCondLst>
                                            <p:cond delay="0"/>
                                          </p:stCondLst>
                                        </p:cTn>
                                        <p:tgtEl>
                                          <p:spTgt spid="5"/>
                                        </p:tgtEl>
                                        <p:attrNameLst>
                                          <p:attrName>style.visibility</p:attrName>
                                        </p:attrNameLst>
                                      </p:cBhvr>
                                      <p:to>
                                        <p:strVal val="hidden"/>
                                      </p:to>
                                    </p:set>
                                  </p:childTnLst>
                                </p:cTn>
                              </p:par>
                              <p:par>
                                <p:cTn id="38" presetID="1" presetClass="exit" presetSubtype="0" fill="hold" grpId="0" nodeType="withEffect">
                                  <p:stCondLst>
                                    <p:cond delay="0"/>
                                  </p:stCondLst>
                                  <p:childTnLst>
                                    <p:set>
                                      <p:cBhvr>
                                        <p:cTn id="39" dur="1" fill="hold">
                                          <p:stCondLst>
                                            <p:cond delay="0"/>
                                          </p:stCondLst>
                                        </p:cTn>
                                        <p:tgtEl>
                                          <p:spTgt spid="6"/>
                                        </p:tgtEl>
                                        <p:attrNameLst>
                                          <p:attrName>style.visibility</p:attrName>
                                        </p:attrNameLst>
                                      </p:cBhvr>
                                      <p:to>
                                        <p:strVal val="hidden"/>
                                      </p:to>
                                    </p:set>
                                  </p:childTnLst>
                                </p:cTn>
                              </p:par>
                              <p:par>
                                <p:cTn id="40" presetID="1" presetClass="exit" presetSubtype="0" fill="hold" grpId="0" nodeType="withEffect">
                                  <p:stCondLst>
                                    <p:cond delay="0"/>
                                  </p:stCondLst>
                                  <p:childTnLst>
                                    <p:set>
                                      <p:cBhvr>
                                        <p:cTn id="41" dur="1" fill="hold">
                                          <p:stCondLst>
                                            <p:cond delay="0"/>
                                          </p:stCondLst>
                                        </p:cTn>
                                        <p:tgtEl>
                                          <p:spTgt spid="7"/>
                                        </p:tgtEl>
                                        <p:attrNameLst>
                                          <p:attrName>style.visibility</p:attrName>
                                        </p:attrNameLst>
                                      </p:cBhvr>
                                      <p:to>
                                        <p:strVal val="hidden"/>
                                      </p:to>
                                    </p:set>
                                  </p:childTnLst>
                                </p:cTn>
                              </p:par>
                              <p:par>
                                <p:cTn id="42" presetID="2" presetClass="entr" presetSubtype="4" fill="hold" nodeType="withEffect">
                                  <p:stCondLst>
                                    <p:cond delay="0"/>
                                  </p:stCondLst>
                                  <p:childTnLst>
                                    <p:set>
                                      <p:cBhvr>
                                        <p:cTn id="43" dur="1" fill="hold">
                                          <p:stCondLst>
                                            <p:cond delay="0"/>
                                          </p:stCondLst>
                                        </p:cTn>
                                        <p:tgtEl>
                                          <p:spTgt spid="23"/>
                                        </p:tgtEl>
                                        <p:attrNameLst>
                                          <p:attrName>style.visibility</p:attrName>
                                        </p:attrNameLst>
                                      </p:cBhvr>
                                      <p:to>
                                        <p:strVal val="visible"/>
                                      </p:to>
                                    </p:set>
                                    <p:anim calcmode="lin" valueType="num">
                                      <p:cBhvr additive="base">
                                        <p:cTn id="44" dur="500" fill="hold"/>
                                        <p:tgtEl>
                                          <p:spTgt spid="23"/>
                                        </p:tgtEl>
                                        <p:attrNameLst>
                                          <p:attrName>ppt_x</p:attrName>
                                        </p:attrNameLst>
                                      </p:cBhvr>
                                      <p:tavLst>
                                        <p:tav tm="0">
                                          <p:val>
                                            <p:strVal val="#ppt_x"/>
                                          </p:val>
                                        </p:tav>
                                        <p:tav tm="100000">
                                          <p:val>
                                            <p:strVal val="#ppt_x"/>
                                          </p:val>
                                        </p:tav>
                                      </p:tavLst>
                                    </p:anim>
                                    <p:anim calcmode="lin" valueType="num">
                                      <p:cBhvr additive="base">
                                        <p:cTn id="4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Knowledge check</a:t>
            </a:r>
          </a:p>
        </p:txBody>
      </p:sp>
      <p:sp>
        <p:nvSpPr>
          <p:cNvPr id="4" name="Rectangle 3"/>
          <p:cNvSpPr/>
          <p:nvPr/>
        </p:nvSpPr>
        <p:spPr>
          <a:xfrm>
            <a:off x="-201880" y="1221187"/>
            <a:ext cx="9619013" cy="987624"/>
          </a:xfrm>
          <a:prstGeom prst="rect">
            <a:avLst/>
          </a:prstGeom>
          <a:solidFill>
            <a:srgbClr val="2154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6" name="Rectangle 5"/>
          <p:cNvSpPr/>
          <p:nvPr/>
        </p:nvSpPr>
        <p:spPr>
          <a:xfrm>
            <a:off x="255324" y="1370621"/>
            <a:ext cx="8888676" cy="769441"/>
          </a:xfrm>
          <a:prstGeom prst="rect">
            <a:avLst/>
          </a:prstGeom>
        </p:spPr>
        <p:txBody>
          <a:bodyPr wrap="square">
            <a:spAutoFit/>
          </a:bodyPr>
          <a:lstStyle/>
          <a:p>
            <a:r>
              <a:rPr lang="en-GB" sz="2200" b="1" dirty="0">
                <a:solidFill>
                  <a:prstClr val="white"/>
                </a:solidFill>
                <a:latin typeface="Arial" panose="020B0604020202020204" pitchFamily="34" charset="0"/>
                <a:cs typeface="Arial" panose="020B0604020202020204" pitchFamily="34" charset="0"/>
              </a:rPr>
              <a:t>Which term is used to describe participation in the activities and relationships of everyday life as independently as possible?</a:t>
            </a:r>
          </a:p>
        </p:txBody>
      </p:sp>
      <p:sp>
        <p:nvSpPr>
          <p:cNvPr id="11" name="TextBox 10"/>
          <p:cNvSpPr txBox="1"/>
          <p:nvPr/>
        </p:nvSpPr>
        <p:spPr>
          <a:xfrm>
            <a:off x="1046578" y="2872863"/>
            <a:ext cx="7056784"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Self-care</a:t>
            </a:r>
          </a:p>
        </p:txBody>
      </p:sp>
      <p:sp>
        <p:nvSpPr>
          <p:cNvPr id="12" name="TextBox 11"/>
          <p:cNvSpPr txBox="1"/>
          <p:nvPr/>
        </p:nvSpPr>
        <p:spPr>
          <a:xfrm>
            <a:off x="1067421" y="3916495"/>
            <a:ext cx="4958806"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Active participation </a:t>
            </a:r>
          </a:p>
        </p:txBody>
      </p:sp>
      <p:sp>
        <p:nvSpPr>
          <p:cNvPr id="13" name="TextBox 12"/>
          <p:cNvSpPr txBox="1"/>
          <p:nvPr/>
        </p:nvSpPr>
        <p:spPr>
          <a:xfrm>
            <a:off x="1067421" y="4727603"/>
            <a:ext cx="7056784"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Risk assessment </a:t>
            </a:r>
          </a:p>
        </p:txBody>
      </p:sp>
      <p:sp>
        <p:nvSpPr>
          <p:cNvPr id="14" name="TextBox 13"/>
          <p:cNvSpPr txBox="1"/>
          <p:nvPr/>
        </p:nvSpPr>
        <p:spPr>
          <a:xfrm>
            <a:off x="1046578" y="5699209"/>
            <a:ext cx="7056784"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Mental capacity</a:t>
            </a:r>
          </a:p>
        </p:txBody>
      </p:sp>
      <p:grpSp>
        <p:nvGrpSpPr>
          <p:cNvPr id="15" name="Group 14"/>
          <p:cNvGrpSpPr/>
          <p:nvPr/>
        </p:nvGrpSpPr>
        <p:grpSpPr>
          <a:xfrm>
            <a:off x="5543119" y="2926688"/>
            <a:ext cx="3711396" cy="4564662"/>
            <a:chOff x="5469116" y="2420888"/>
            <a:chExt cx="3711396" cy="4564662"/>
          </a:xfrm>
        </p:grpSpPr>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82173">
              <a:off x="5469116" y="2420888"/>
              <a:ext cx="3711396" cy="4564662"/>
            </a:xfrm>
            <a:prstGeom prst="rect">
              <a:avLst/>
            </a:prstGeom>
            <a:effectLst>
              <a:outerShdw blurRad="63500" sx="102000" sy="102000" algn="ctr" rotWithShape="0">
                <a:schemeClr val="tx1">
                  <a:lumMod val="65000"/>
                  <a:lumOff val="35000"/>
                  <a:alpha val="40000"/>
                </a:schemeClr>
              </a:outerShdw>
            </a:effectLst>
          </p:spPr>
        </p:pic>
        <p:pic>
          <p:nvPicPr>
            <p:cNvPr id="17" name="Picture 4" descr="\\DESIGNARCHIVE\Archive\PowerPoints\PPT symbols and documents\ABCD cards\B.p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t="4221" b="7959"/>
            <a:stretch/>
          </p:blipFill>
          <p:spPr bwMode="auto">
            <a:xfrm rot="302735">
              <a:off x="6457181" y="2617595"/>
              <a:ext cx="1902988" cy="2360978"/>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25523" y="2662173"/>
            <a:ext cx="617417" cy="872258"/>
          </a:xfrm>
          <a:prstGeom prst="rect">
            <a:avLst/>
          </a:prstGeom>
        </p:spPr>
      </p:pic>
      <p:pic>
        <p:nvPicPr>
          <p:cNvPr id="19" name="Picture 1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5523" y="3606439"/>
            <a:ext cx="617417" cy="872258"/>
          </a:xfrm>
          <a:prstGeom prst="rect">
            <a:avLst/>
          </a:prstGeom>
        </p:spPr>
      </p:pic>
      <p:pic>
        <p:nvPicPr>
          <p:cNvPr id="20" name="Picture 1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25523" y="4542543"/>
            <a:ext cx="617417" cy="872258"/>
          </a:xfrm>
          <a:prstGeom prst="rect">
            <a:avLst/>
          </a:prstGeom>
        </p:spPr>
      </p:pic>
      <p:pic>
        <p:nvPicPr>
          <p:cNvPr id="21" name="Picture 20"/>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25523" y="5470485"/>
            <a:ext cx="617417" cy="872258"/>
          </a:xfrm>
          <a:prstGeom prst="rect">
            <a:avLst/>
          </a:prstGeom>
        </p:spPr>
      </p:pic>
      <p:pic>
        <p:nvPicPr>
          <p:cNvPr id="22" name="Picture 21"/>
          <p:cNvPicPr>
            <a:picLocks/>
          </p:cNvPicPr>
          <p:nvPr/>
        </p:nvPicPr>
        <p:blipFill rotWithShape="1">
          <a:blip r:embed="rId9" cstate="screen">
            <a:extLst>
              <a:ext uri="{28A0092B-C50C-407E-A947-70E740481C1C}">
                <a14:useLocalDpi xmlns:a14="http://schemas.microsoft.com/office/drawing/2010/main"/>
              </a:ext>
            </a:extLst>
          </a:blip>
          <a:srcRect l="-27624" t="-13361" r="-27624" b="-13361"/>
          <a:stretch/>
        </p:blipFill>
        <p:spPr>
          <a:xfrm>
            <a:off x="8088925" y="554081"/>
            <a:ext cx="740782" cy="628380"/>
          </a:xfrm>
          <a:prstGeom prst="ellipse">
            <a:avLst/>
          </a:prstGeom>
          <a:solidFill>
            <a:srgbClr val="002060"/>
          </a:solidFill>
          <a:ln w="31750">
            <a:solidFill>
              <a:schemeClr val="bg1"/>
            </a:solidFill>
          </a:ln>
        </p:spPr>
      </p:pic>
      <p:sp>
        <p:nvSpPr>
          <p:cNvPr id="23" name="Rectangle 22"/>
          <p:cNvSpPr/>
          <p:nvPr/>
        </p:nvSpPr>
        <p:spPr>
          <a:xfrm>
            <a:off x="6237027" y="2324550"/>
            <a:ext cx="2657590" cy="405864"/>
          </a:xfrm>
          <a:prstGeom prst="rect">
            <a:avLst/>
          </a:prstGeom>
          <a:solidFill>
            <a:srgbClr val="1C5ECA"/>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Click to reveal answer</a:t>
            </a:r>
          </a:p>
        </p:txBody>
      </p:sp>
    </p:spTree>
    <p:extLst>
      <p:ext uri="{BB962C8B-B14F-4D97-AF65-F5344CB8AC3E}">
        <p14:creationId xmlns:p14="http://schemas.microsoft.com/office/powerpoint/2010/main" val="3124828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18"/>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11"/>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20"/>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3"/>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21"/>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14"/>
                                        </p:tgtEl>
                                        <p:attrNameLst>
                                          <p:attrName>style.visibility</p:attrName>
                                        </p:attrNameLst>
                                      </p:cBhvr>
                                      <p:to>
                                        <p:strVal val="hidden"/>
                                      </p:to>
                                    </p:set>
                                  </p:childTnLst>
                                </p:cTn>
                              </p:par>
                              <p:par>
                                <p:cTn id="47" presetID="2" presetClass="entr" presetSubtype="4" fill="hold"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2" grpId="0"/>
      <p:bldP spid="13" grpId="0"/>
      <p:bldP spid="13" grpId="1"/>
      <p:bldP spid="14" grpId="0"/>
      <p:bldP spid="14" grpId="1"/>
      <p:bldP spid="2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Learning outcomes</a:t>
            </a:r>
          </a:p>
        </p:txBody>
      </p:sp>
      <p:sp>
        <p:nvSpPr>
          <p:cNvPr id="3" name="Content Placeholder 2"/>
          <p:cNvSpPr>
            <a:spLocks noGrp="1"/>
          </p:cNvSpPr>
          <p:nvPr>
            <p:ph idx="1"/>
          </p:nvPr>
        </p:nvSpPr>
        <p:spPr>
          <a:xfrm>
            <a:off x="243449" y="1266266"/>
            <a:ext cx="8603667" cy="4616989"/>
          </a:xfrm>
        </p:spPr>
        <p:txBody>
          <a:bodyPr>
            <a:normAutofit/>
          </a:bodyPr>
          <a:lstStyle/>
          <a:p>
            <a:pPr marL="0" indent="0">
              <a:buNone/>
            </a:pPr>
            <a:r>
              <a:rPr lang="en-GB" sz="2400" dirty="0">
                <a:solidFill>
                  <a:srgbClr val="002060"/>
                </a:solidFill>
              </a:rPr>
              <a:t>7.1</a:t>
            </a:r>
            <a:r>
              <a:rPr lang="en-GB" sz="2400" dirty="0">
                <a:solidFill>
                  <a:srgbClr val="0066CC"/>
                </a:solidFill>
              </a:rPr>
              <a:t> Understand the principles that underpin privacy and dignity in care</a:t>
            </a:r>
          </a:p>
          <a:p>
            <a:pPr marL="0" indent="0">
              <a:buNone/>
            </a:pPr>
            <a:r>
              <a:rPr lang="en-GB" sz="2400" dirty="0">
                <a:solidFill>
                  <a:srgbClr val="002060"/>
                </a:solidFill>
              </a:rPr>
              <a:t>7.2</a:t>
            </a:r>
            <a:r>
              <a:rPr lang="en-GB" sz="2400" dirty="0">
                <a:solidFill>
                  <a:srgbClr val="0066CC"/>
                </a:solidFill>
              </a:rPr>
              <a:t> Maintain the privacy and dignity of the individual(s) in their care</a:t>
            </a:r>
          </a:p>
          <a:p>
            <a:pPr marL="0" indent="0">
              <a:buNone/>
            </a:pPr>
            <a:r>
              <a:rPr lang="en-GB" sz="2400" dirty="0">
                <a:solidFill>
                  <a:srgbClr val="002060"/>
                </a:solidFill>
              </a:rPr>
              <a:t>7.3</a:t>
            </a:r>
            <a:r>
              <a:rPr lang="en-GB" sz="2400" dirty="0">
                <a:solidFill>
                  <a:srgbClr val="0066CC"/>
                </a:solidFill>
              </a:rPr>
              <a:t> Support an individual’s right to make choices</a:t>
            </a:r>
          </a:p>
          <a:p>
            <a:pPr marL="0" indent="0">
              <a:buNone/>
            </a:pPr>
            <a:r>
              <a:rPr lang="en-GB" sz="2400" dirty="0">
                <a:solidFill>
                  <a:srgbClr val="002060"/>
                </a:solidFill>
              </a:rPr>
              <a:t>7.4</a:t>
            </a:r>
            <a:r>
              <a:rPr lang="en-GB" sz="2400" dirty="0">
                <a:solidFill>
                  <a:srgbClr val="0066CC"/>
                </a:solidFill>
              </a:rPr>
              <a:t> Support individuals in making choices </a:t>
            </a:r>
            <a:br>
              <a:rPr lang="en-GB" sz="2400" dirty="0">
                <a:solidFill>
                  <a:srgbClr val="0066CC"/>
                </a:solidFill>
              </a:rPr>
            </a:br>
            <a:r>
              <a:rPr lang="en-GB" sz="2400" dirty="0">
                <a:solidFill>
                  <a:srgbClr val="0066CC"/>
                </a:solidFill>
              </a:rPr>
              <a:t>about their care</a:t>
            </a:r>
          </a:p>
          <a:p>
            <a:pPr marL="0" indent="0">
              <a:buNone/>
            </a:pPr>
            <a:r>
              <a:rPr lang="en-GB" sz="2400" dirty="0">
                <a:solidFill>
                  <a:srgbClr val="002060"/>
                </a:solidFill>
              </a:rPr>
              <a:t>7.5</a:t>
            </a:r>
            <a:r>
              <a:rPr lang="en-GB" sz="2400" dirty="0">
                <a:solidFill>
                  <a:srgbClr val="0066CC"/>
                </a:solidFill>
              </a:rPr>
              <a:t> Understand how to support active </a:t>
            </a:r>
            <a:br>
              <a:rPr lang="en-GB" sz="2400" dirty="0">
                <a:solidFill>
                  <a:srgbClr val="0066CC"/>
                </a:solidFill>
              </a:rPr>
            </a:br>
            <a:r>
              <a:rPr lang="en-GB" sz="2400" dirty="0">
                <a:solidFill>
                  <a:srgbClr val="0066CC"/>
                </a:solidFill>
              </a:rPr>
              <a:t>participation </a:t>
            </a:r>
          </a:p>
          <a:p>
            <a:pPr marL="0" indent="0">
              <a:buNone/>
            </a:pPr>
            <a:r>
              <a:rPr lang="en-GB" sz="2400" dirty="0">
                <a:solidFill>
                  <a:srgbClr val="002060"/>
                </a:solidFill>
              </a:rPr>
              <a:t>7.6</a:t>
            </a:r>
            <a:r>
              <a:rPr lang="en-GB" sz="2400" dirty="0">
                <a:solidFill>
                  <a:srgbClr val="0066CC"/>
                </a:solidFill>
              </a:rPr>
              <a:t> Support the individual in active </a:t>
            </a:r>
            <a:br>
              <a:rPr lang="en-GB" sz="2400" dirty="0">
                <a:solidFill>
                  <a:srgbClr val="0066CC"/>
                </a:solidFill>
              </a:rPr>
            </a:br>
            <a:r>
              <a:rPr lang="en-GB" sz="2400" dirty="0">
                <a:solidFill>
                  <a:srgbClr val="0066CC"/>
                </a:solidFill>
              </a:rPr>
              <a:t>participation in their own care</a:t>
            </a:r>
          </a:p>
          <a:p>
            <a:pPr marL="0" indent="0">
              <a:buNone/>
            </a:pPr>
            <a:endParaRPr lang="en-GB" dirty="0"/>
          </a:p>
        </p:txBody>
      </p:sp>
      <p:sp>
        <p:nvSpPr>
          <p:cNvPr id="6" name="Title Placeholder 1"/>
          <p:cNvSpPr txBox="1">
            <a:spLocks/>
          </p:cNvSpPr>
          <p:nvPr/>
        </p:nvSpPr>
        <p:spPr>
          <a:xfrm>
            <a:off x="5183850" y="5766968"/>
            <a:ext cx="2185060" cy="552173"/>
          </a:xfrm>
          <a:prstGeom prst="rect">
            <a:avLst/>
          </a:prstGeom>
        </p:spPr>
        <p:txBody>
          <a:bodyPr vert="horz" lIns="91440" tIns="45720" rIns="91440" bIns="45720" rtlCol="0" anchor="t">
            <a:no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2400" dirty="0">
                <a:solidFill>
                  <a:srgbClr val="002060"/>
                </a:solidFill>
              </a:rPr>
              <a:t>Standard</a:t>
            </a:r>
            <a:endParaRPr lang="en-GB" sz="2400" dirty="0">
              <a:solidFill>
                <a:srgbClr val="002060"/>
              </a:solidFill>
            </a:endParaRPr>
          </a:p>
        </p:txBody>
      </p:sp>
      <p:sp>
        <p:nvSpPr>
          <p:cNvPr id="7" name="TextBox 6"/>
          <p:cNvSpPr txBox="1"/>
          <p:nvPr/>
        </p:nvSpPr>
        <p:spPr>
          <a:xfrm>
            <a:off x="6650171" y="3114767"/>
            <a:ext cx="3135085" cy="4708981"/>
          </a:xfrm>
          <a:prstGeom prst="rect">
            <a:avLst/>
          </a:prstGeom>
          <a:noFill/>
        </p:spPr>
        <p:txBody>
          <a:bodyPr wrap="square" rtlCol="0">
            <a:spAutoFit/>
          </a:bodyPr>
          <a:lstStyle/>
          <a:p>
            <a:r>
              <a:rPr lang="en-GB" sz="30000" dirty="0">
                <a:solidFill>
                  <a:srgbClr val="002060"/>
                </a:solidFill>
                <a:latin typeface="Arial" panose="020B0604020202020204" pitchFamily="34" charset="0"/>
                <a:cs typeface="Arial" panose="020B0604020202020204" pitchFamily="34" charset="0"/>
              </a:rPr>
              <a:t>7</a:t>
            </a:r>
          </a:p>
        </p:txBody>
      </p:sp>
    </p:spTree>
    <p:extLst>
      <p:ext uri="{BB962C8B-B14F-4D97-AF65-F5344CB8AC3E}">
        <p14:creationId xmlns:p14="http://schemas.microsoft.com/office/powerpoint/2010/main" val="3634484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Privacy and dignity</a:t>
            </a:r>
          </a:p>
        </p:txBody>
      </p:sp>
      <p:sp>
        <p:nvSpPr>
          <p:cNvPr id="3" name="Content Placeholder 2"/>
          <p:cNvSpPr>
            <a:spLocks noGrp="1"/>
          </p:cNvSpPr>
          <p:nvPr>
            <p:ph idx="1"/>
          </p:nvPr>
        </p:nvSpPr>
        <p:spPr>
          <a:xfrm>
            <a:off x="255325" y="1320673"/>
            <a:ext cx="8668338" cy="4528932"/>
          </a:xfrm>
        </p:spPr>
        <p:txBody>
          <a:bodyPr/>
          <a:lstStyle/>
          <a:p>
            <a:pPr marL="0" indent="0">
              <a:buNone/>
            </a:pPr>
            <a:r>
              <a:rPr lang="en-GB" dirty="0"/>
              <a:t>Two important values when providing care and support are:</a:t>
            </a:r>
          </a:p>
          <a:p>
            <a:endParaRPr lang="en-GB" dirty="0"/>
          </a:p>
        </p:txBody>
      </p:sp>
      <p:pic>
        <p:nvPicPr>
          <p:cNvPr id="4" name="Picture 3"/>
          <p:cNvPicPr>
            <a:picLocks/>
          </p:cNvPicPr>
          <p:nvPr/>
        </p:nvPicPr>
        <p:blipFill rotWithShape="1">
          <a:blip r:embed="rId3"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
        <p:nvSpPr>
          <p:cNvPr id="5" name="Rectangle 4"/>
          <p:cNvSpPr/>
          <p:nvPr/>
        </p:nvSpPr>
        <p:spPr>
          <a:xfrm>
            <a:off x="255325" y="1935338"/>
            <a:ext cx="3136461" cy="1306933"/>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200" b="1" dirty="0">
                <a:solidFill>
                  <a:srgbClr val="002060"/>
                </a:solidFill>
                <a:latin typeface="Arial" panose="020B0604020202020204" pitchFamily="34" charset="0"/>
                <a:cs typeface="Arial" panose="020B0604020202020204" pitchFamily="34" charset="0"/>
              </a:rPr>
              <a:t>Privacy</a:t>
            </a:r>
          </a:p>
        </p:txBody>
      </p:sp>
      <p:sp>
        <p:nvSpPr>
          <p:cNvPr id="6" name="Rectangle 5"/>
          <p:cNvSpPr/>
          <p:nvPr/>
        </p:nvSpPr>
        <p:spPr>
          <a:xfrm>
            <a:off x="3391786" y="1939539"/>
            <a:ext cx="5497033" cy="1302732"/>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80000" indent="-180000">
              <a:buClr>
                <a:schemeClr val="bg1"/>
              </a:buClr>
              <a:buFont typeface="Arial" panose="020B0604020202020204" pitchFamily="34" charset="0"/>
              <a:buChar char="▪"/>
            </a:pPr>
            <a:r>
              <a:rPr lang="en-GB" sz="2000" dirty="0">
                <a:latin typeface="Arial" panose="020B0604020202020204" pitchFamily="34" charset="0"/>
                <a:cs typeface="Arial" panose="020B0604020202020204" pitchFamily="34" charset="0"/>
              </a:rPr>
              <a:t>Giving someone space where and when they need it</a:t>
            </a:r>
          </a:p>
          <a:p>
            <a:pPr marL="180000" indent="-180000">
              <a:buClr>
                <a:schemeClr val="bg1"/>
              </a:buClr>
              <a:buFont typeface="Arial" panose="020B0604020202020204" pitchFamily="34" charset="0"/>
              <a:buChar char="▪"/>
            </a:pPr>
            <a:r>
              <a:rPr lang="en-GB" sz="2000" dirty="0">
                <a:latin typeface="Arial" panose="020B0604020202020204" pitchFamily="34" charset="0"/>
                <a:cs typeface="Arial" panose="020B0604020202020204" pitchFamily="34" charset="0"/>
              </a:rPr>
              <a:t>Treating personal information confidentially</a:t>
            </a:r>
          </a:p>
        </p:txBody>
      </p:sp>
      <p:sp>
        <p:nvSpPr>
          <p:cNvPr id="7" name="Rectangle 6"/>
          <p:cNvSpPr/>
          <p:nvPr/>
        </p:nvSpPr>
        <p:spPr>
          <a:xfrm>
            <a:off x="255325" y="3632109"/>
            <a:ext cx="3136461" cy="1342375"/>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200" b="1" dirty="0">
                <a:solidFill>
                  <a:srgbClr val="002060"/>
                </a:solidFill>
                <a:latin typeface="Arial" panose="020B0604020202020204" pitchFamily="34" charset="0"/>
                <a:cs typeface="Arial" panose="020B0604020202020204" pitchFamily="34" charset="0"/>
              </a:rPr>
              <a:t>Dignity</a:t>
            </a:r>
          </a:p>
        </p:txBody>
      </p:sp>
      <p:sp>
        <p:nvSpPr>
          <p:cNvPr id="8" name="Rectangle 7"/>
          <p:cNvSpPr/>
          <p:nvPr/>
        </p:nvSpPr>
        <p:spPr>
          <a:xfrm>
            <a:off x="3391786" y="3632047"/>
            <a:ext cx="5497033" cy="2378097"/>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80000" indent="-180000">
              <a:buClr>
                <a:schemeClr val="bg1"/>
              </a:buClr>
              <a:buFont typeface="Arial" panose="020B0604020202020204" pitchFamily="34" charset="0"/>
              <a:buChar char="▪"/>
            </a:pPr>
            <a:r>
              <a:rPr lang="en-GB" sz="2000" dirty="0">
                <a:latin typeface="Arial" panose="020B0604020202020204" pitchFamily="34" charset="0"/>
                <a:cs typeface="Arial" panose="020B0604020202020204" pitchFamily="34" charset="0"/>
              </a:rPr>
              <a:t>Focusing on the value of every individual</a:t>
            </a:r>
          </a:p>
          <a:p>
            <a:pPr marL="180000" indent="-180000">
              <a:buClr>
                <a:schemeClr val="bg1"/>
              </a:buClr>
              <a:buFont typeface="Arial" panose="020B0604020202020204" pitchFamily="34" charset="0"/>
              <a:buChar char="▪"/>
            </a:pPr>
            <a:r>
              <a:rPr lang="en-GB" sz="2000" dirty="0">
                <a:latin typeface="Arial" panose="020B0604020202020204" pitchFamily="34" charset="0"/>
                <a:cs typeface="Arial" panose="020B0604020202020204" pitchFamily="34" charset="0"/>
              </a:rPr>
              <a:t>Respecting an individuals views, choices </a:t>
            </a:r>
            <a:br>
              <a:rPr lang="en-GB" sz="2000" dirty="0">
                <a:latin typeface="Arial" panose="020B0604020202020204" pitchFamily="34" charset="0"/>
                <a:cs typeface="Arial" panose="020B0604020202020204" pitchFamily="34" charset="0"/>
              </a:rPr>
            </a:br>
            <a:r>
              <a:rPr lang="en-GB" sz="2000" dirty="0">
                <a:latin typeface="Arial" panose="020B0604020202020204" pitchFamily="34" charset="0"/>
                <a:cs typeface="Arial" panose="020B0604020202020204" pitchFamily="34" charset="0"/>
              </a:rPr>
              <a:t>and decisions</a:t>
            </a:r>
          </a:p>
          <a:p>
            <a:pPr marL="180000" indent="-180000">
              <a:buClr>
                <a:schemeClr val="bg1"/>
              </a:buClr>
              <a:buFont typeface="Arial" panose="020B0604020202020204" pitchFamily="34" charset="0"/>
              <a:buChar char="▪"/>
            </a:pPr>
            <a:r>
              <a:rPr lang="en-GB" sz="2000" dirty="0">
                <a:latin typeface="Arial" panose="020B0604020202020204" pitchFamily="34" charset="0"/>
                <a:cs typeface="Arial" panose="020B0604020202020204" pitchFamily="34" charset="0"/>
              </a:rPr>
              <a:t>Not making assumptions </a:t>
            </a:r>
          </a:p>
          <a:p>
            <a:pPr marL="180000" indent="-180000">
              <a:buClr>
                <a:schemeClr val="bg1"/>
              </a:buClr>
              <a:buFont typeface="Arial" panose="020B0604020202020204" pitchFamily="34" charset="0"/>
              <a:buChar char="▪"/>
            </a:pPr>
            <a:r>
              <a:rPr lang="en-GB" sz="2000" dirty="0">
                <a:latin typeface="Arial" panose="020B0604020202020204" pitchFamily="34" charset="0"/>
                <a:cs typeface="Arial" panose="020B0604020202020204" pitchFamily="34" charset="0"/>
              </a:rPr>
              <a:t>Working with care and compassion</a:t>
            </a:r>
          </a:p>
          <a:p>
            <a:pPr marL="180000" indent="-180000">
              <a:buClr>
                <a:schemeClr val="bg1"/>
              </a:buClr>
              <a:buFont typeface="Arial" panose="020B0604020202020204" pitchFamily="34" charset="0"/>
              <a:buChar char="▪"/>
            </a:pPr>
            <a:r>
              <a:rPr lang="en-GB" sz="2000" dirty="0">
                <a:latin typeface="Arial" panose="020B0604020202020204" pitchFamily="34" charset="0"/>
                <a:cs typeface="Arial" panose="020B0604020202020204" pitchFamily="34" charset="0"/>
              </a:rPr>
              <a:t>Communicating directly with the individual whenever possible. </a:t>
            </a:r>
          </a:p>
        </p:txBody>
      </p:sp>
    </p:spTree>
    <p:extLst>
      <p:ext uri="{BB962C8B-B14F-4D97-AF65-F5344CB8AC3E}">
        <p14:creationId xmlns:p14="http://schemas.microsoft.com/office/powerpoint/2010/main" val="1900546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325" y="87202"/>
            <a:ext cx="8337832" cy="920234"/>
          </a:xfrm>
        </p:spPr>
        <p:txBody>
          <a:bodyPr>
            <a:normAutofit/>
          </a:bodyPr>
          <a:lstStyle/>
          <a:p>
            <a:r>
              <a:rPr lang="en-GB" dirty="0"/>
              <a:t>Privacy and dignity in care and support</a:t>
            </a:r>
          </a:p>
        </p:txBody>
      </p:sp>
      <p:sp>
        <p:nvSpPr>
          <p:cNvPr id="3" name="Content Placeholder 2"/>
          <p:cNvSpPr>
            <a:spLocks noGrp="1"/>
          </p:cNvSpPr>
          <p:nvPr>
            <p:ph idx="1"/>
          </p:nvPr>
        </p:nvSpPr>
        <p:spPr>
          <a:xfrm>
            <a:off x="244306" y="1288978"/>
            <a:ext cx="6211578" cy="6323681"/>
          </a:xfrm>
        </p:spPr>
        <p:txBody>
          <a:bodyPr>
            <a:normAutofit/>
          </a:bodyPr>
          <a:lstStyle/>
          <a:p>
            <a:pPr marL="0" indent="0">
              <a:buNone/>
            </a:pPr>
            <a:r>
              <a:rPr lang="en-GB" dirty="0"/>
              <a:t>Issues with dignity and respect will depend on your workplace. Some examples of ways in which you can work that respect individuals’ dignity are:</a:t>
            </a:r>
          </a:p>
          <a:p>
            <a:r>
              <a:rPr lang="en-GB" dirty="0"/>
              <a:t>Ask individuals before touching them in any way</a:t>
            </a:r>
          </a:p>
          <a:p>
            <a:r>
              <a:rPr lang="en-GB" dirty="0"/>
              <a:t>Knocking or speaking before entering the particular space or room they are in</a:t>
            </a:r>
          </a:p>
          <a:p>
            <a:r>
              <a:rPr lang="en-GB" dirty="0"/>
              <a:t>Making sure curtains, screens or doors are properly closed before supporting a person to wash or dress</a:t>
            </a: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18915" r="38434"/>
          <a:stretch/>
        </p:blipFill>
        <p:spPr>
          <a:xfrm>
            <a:off x="6455884" y="1288979"/>
            <a:ext cx="2429219" cy="3794711"/>
          </a:xfrm>
          <a:prstGeom prst="rect">
            <a:avLst/>
          </a:prstGeom>
        </p:spPr>
      </p:pic>
      <p:sp>
        <p:nvSpPr>
          <p:cNvPr id="6" name="Rectangle 5"/>
          <p:cNvSpPr/>
          <p:nvPr/>
        </p:nvSpPr>
        <p:spPr>
          <a:xfrm>
            <a:off x="255325" y="5225916"/>
            <a:ext cx="8629778" cy="1184940"/>
          </a:xfrm>
          <a:prstGeom prst="rect">
            <a:avLst/>
          </a:prstGeom>
        </p:spPr>
        <p:txBody>
          <a:bodyPr wrap="square">
            <a:spAutoFit/>
          </a:bodyPr>
          <a:lstStyle/>
          <a:p>
            <a:pPr marL="342900" indent="-342900">
              <a:spcBef>
                <a:spcPts val="600"/>
              </a:spcBef>
              <a:buClr>
                <a:srgbClr val="0066CC"/>
              </a:buClr>
              <a:buFont typeface="Arial" panose="020B0604020202020204" pitchFamily="34" charset="0"/>
              <a:buChar char="■"/>
            </a:pPr>
            <a:r>
              <a:rPr lang="en-GB" sz="2200" b="1" dirty="0">
                <a:latin typeface="Arial" panose="020B0604020202020204" pitchFamily="34" charset="0"/>
                <a:cs typeface="Arial" panose="020B0604020202020204" pitchFamily="34" charset="0"/>
              </a:rPr>
              <a:t>Arranging clothing or hospital gowns in a dignified way </a:t>
            </a:r>
          </a:p>
          <a:p>
            <a:pPr marL="342900" indent="-342900">
              <a:spcBef>
                <a:spcPts val="600"/>
              </a:spcBef>
              <a:buClr>
                <a:srgbClr val="0066CC"/>
              </a:buClr>
              <a:buFont typeface="Arial" panose="020B0604020202020204" pitchFamily="34" charset="0"/>
              <a:buChar char="■"/>
            </a:pPr>
            <a:r>
              <a:rPr lang="en-GB" sz="2200" b="1" dirty="0">
                <a:latin typeface="Arial" panose="020B0604020202020204" pitchFamily="34" charset="0"/>
                <a:cs typeface="Arial" panose="020B0604020202020204" pitchFamily="34" charset="0"/>
              </a:rPr>
              <a:t>Not making an individual wait to use the toilet or be left too long for you to return.</a:t>
            </a:r>
          </a:p>
        </p:txBody>
      </p:sp>
    </p:spTree>
    <p:extLst>
      <p:ext uri="{BB962C8B-B14F-4D97-AF65-F5344CB8AC3E}">
        <p14:creationId xmlns:p14="http://schemas.microsoft.com/office/powerpoint/2010/main" val="346450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Making choices</a:t>
            </a:r>
          </a:p>
        </p:txBody>
      </p:sp>
      <p:sp>
        <p:nvSpPr>
          <p:cNvPr id="3" name="Content Placeholder 2"/>
          <p:cNvSpPr>
            <a:spLocks noGrp="1"/>
          </p:cNvSpPr>
          <p:nvPr>
            <p:ph idx="1"/>
          </p:nvPr>
        </p:nvSpPr>
        <p:spPr>
          <a:xfrm>
            <a:off x="255325" y="1243554"/>
            <a:ext cx="8229600" cy="1147106"/>
          </a:xfrm>
        </p:spPr>
        <p:txBody>
          <a:bodyPr/>
          <a:lstStyle/>
          <a:p>
            <a:pPr marL="0" indent="0">
              <a:buNone/>
            </a:pPr>
            <a:r>
              <a:rPr lang="en-GB" dirty="0"/>
              <a:t>Choice and control are key defining aspects of dignity. Involving individuals in decisions that affect them helps to promote dignity.</a:t>
            </a:r>
          </a:p>
          <a:p>
            <a:endParaRPr lang="en-GB" dirty="0"/>
          </a:p>
        </p:txBody>
      </p:sp>
      <p:pic>
        <p:nvPicPr>
          <p:cNvPr id="4" name="Picture 3"/>
          <p:cNvPicPr>
            <a:picLocks/>
          </p:cNvPicPr>
          <p:nvPr/>
        </p:nvPicPr>
        <p:blipFill rotWithShape="1">
          <a:blip r:embed="rId3"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
        <p:nvSpPr>
          <p:cNvPr id="5" name="Rectangle 4"/>
          <p:cNvSpPr/>
          <p:nvPr/>
        </p:nvSpPr>
        <p:spPr>
          <a:xfrm>
            <a:off x="255325" y="2780889"/>
            <a:ext cx="3136461" cy="981918"/>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200" b="1" dirty="0">
                <a:solidFill>
                  <a:srgbClr val="002060"/>
                </a:solidFill>
                <a:latin typeface="Arial" panose="020B0604020202020204" pitchFamily="34" charset="0"/>
                <a:cs typeface="Arial" panose="020B0604020202020204" pitchFamily="34" charset="0"/>
              </a:rPr>
              <a:t>Day-to-day decisions</a:t>
            </a:r>
          </a:p>
        </p:txBody>
      </p:sp>
      <p:sp>
        <p:nvSpPr>
          <p:cNvPr id="6" name="Rectangle 5"/>
          <p:cNvSpPr/>
          <p:nvPr/>
        </p:nvSpPr>
        <p:spPr>
          <a:xfrm>
            <a:off x="5750906" y="2780889"/>
            <a:ext cx="3136461" cy="981918"/>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200" b="1" dirty="0">
                <a:solidFill>
                  <a:srgbClr val="002060"/>
                </a:solidFill>
                <a:latin typeface="Arial" panose="020B0604020202020204" pitchFamily="34" charset="0"/>
                <a:cs typeface="Arial" panose="020B0604020202020204" pitchFamily="34" charset="0"/>
              </a:rPr>
              <a:t>Wider decisions</a:t>
            </a:r>
          </a:p>
        </p:txBody>
      </p:sp>
      <p:sp>
        <p:nvSpPr>
          <p:cNvPr id="7" name="Chevron 6"/>
          <p:cNvSpPr/>
          <p:nvPr/>
        </p:nvSpPr>
        <p:spPr>
          <a:xfrm>
            <a:off x="4751813" y="2780889"/>
            <a:ext cx="981918" cy="981918"/>
          </a:xfrm>
          <a:prstGeom prst="chevron">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chemeClr val="tx1"/>
              </a:solidFill>
            </a:endParaRPr>
          </a:p>
        </p:txBody>
      </p:sp>
      <p:sp>
        <p:nvSpPr>
          <p:cNvPr id="8" name="Chevron 7"/>
          <p:cNvSpPr/>
          <p:nvPr/>
        </p:nvSpPr>
        <p:spPr>
          <a:xfrm rot="10800000">
            <a:off x="3405918" y="2786946"/>
            <a:ext cx="981918" cy="981918"/>
          </a:xfrm>
          <a:prstGeom prst="chevron">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chemeClr val="tx1"/>
              </a:solidFill>
            </a:endParaRPr>
          </a:p>
        </p:txBody>
      </p:sp>
      <p:sp>
        <p:nvSpPr>
          <p:cNvPr id="9" name="Rectangle 8"/>
          <p:cNvSpPr/>
          <p:nvPr/>
        </p:nvSpPr>
        <p:spPr>
          <a:xfrm>
            <a:off x="3896876" y="3161840"/>
            <a:ext cx="1345895" cy="275421"/>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Rectangle 9"/>
          <p:cNvSpPr/>
          <p:nvPr/>
        </p:nvSpPr>
        <p:spPr>
          <a:xfrm>
            <a:off x="255325" y="4276761"/>
            <a:ext cx="8632041" cy="2015936"/>
          </a:xfrm>
          <a:prstGeom prst="rect">
            <a:avLst/>
          </a:prstGeom>
        </p:spPr>
        <p:txBody>
          <a:bodyPr wrap="square">
            <a:spAutoFit/>
          </a:bodyPr>
          <a:lstStyle/>
          <a:p>
            <a:pPr>
              <a:spcBef>
                <a:spcPts val="600"/>
              </a:spcBef>
              <a:buClr>
                <a:srgbClr val="0066CC"/>
              </a:buClr>
            </a:pPr>
            <a:r>
              <a:rPr lang="en-GB" sz="2200" b="1" dirty="0">
                <a:latin typeface="Arial" panose="020B0604020202020204" pitchFamily="34" charset="0"/>
                <a:cs typeface="Arial" panose="020B0604020202020204" pitchFamily="34" charset="0"/>
              </a:rPr>
              <a:t>Individuals must be supported to make informed decisions </a:t>
            </a:r>
            <a:br>
              <a:rPr lang="en-GB" sz="2200" b="1" dirty="0">
                <a:latin typeface="Arial" panose="020B0604020202020204" pitchFamily="34" charset="0"/>
                <a:cs typeface="Arial" panose="020B0604020202020204" pitchFamily="34" charset="0"/>
              </a:rPr>
            </a:br>
            <a:r>
              <a:rPr lang="en-GB" sz="2200" b="1" dirty="0">
                <a:latin typeface="Arial" panose="020B0604020202020204" pitchFamily="34" charset="0"/>
                <a:cs typeface="Arial" panose="020B0604020202020204" pitchFamily="34" charset="0"/>
              </a:rPr>
              <a:t>by explaining:</a:t>
            </a:r>
          </a:p>
          <a:p>
            <a:pPr marL="342900" indent="-342900">
              <a:spcBef>
                <a:spcPts val="600"/>
              </a:spcBef>
              <a:buClr>
                <a:srgbClr val="0066CC"/>
              </a:buClr>
              <a:buFont typeface="Arial" panose="020B0604020202020204" pitchFamily="34" charset="0"/>
              <a:buChar char="■"/>
            </a:pPr>
            <a:r>
              <a:rPr lang="en-GB" sz="2200" b="1" dirty="0">
                <a:latin typeface="Arial" panose="020B0604020202020204" pitchFamily="34" charset="0"/>
                <a:cs typeface="Arial" panose="020B0604020202020204" pitchFamily="34" charset="0"/>
              </a:rPr>
              <a:t>All available options</a:t>
            </a:r>
          </a:p>
          <a:p>
            <a:pPr marL="342900" indent="-342900">
              <a:spcBef>
                <a:spcPts val="600"/>
              </a:spcBef>
              <a:buClr>
                <a:srgbClr val="0066CC"/>
              </a:buClr>
              <a:buFont typeface="Arial" panose="020B0604020202020204" pitchFamily="34" charset="0"/>
              <a:buChar char="■"/>
            </a:pPr>
            <a:r>
              <a:rPr lang="en-GB" sz="2200" b="1" dirty="0">
                <a:latin typeface="Arial" panose="020B0604020202020204" pitchFamily="34" charset="0"/>
                <a:cs typeface="Arial" panose="020B0604020202020204" pitchFamily="34" charset="0"/>
              </a:rPr>
              <a:t>The risks associated with the options</a:t>
            </a:r>
          </a:p>
          <a:p>
            <a:pPr marL="342900" indent="-342900">
              <a:spcBef>
                <a:spcPts val="600"/>
              </a:spcBef>
              <a:buClr>
                <a:srgbClr val="0066CC"/>
              </a:buClr>
              <a:buFont typeface="Arial" panose="020B0604020202020204" pitchFamily="34" charset="0"/>
              <a:buChar char="■"/>
            </a:pPr>
            <a:r>
              <a:rPr lang="en-GB" sz="2200" b="1" dirty="0">
                <a:latin typeface="Arial" panose="020B0604020202020204" pitchFamily="34" charset="0"/>
                <a:cs typeface="Arial" panose="020B0604020202020204" pitchFamily="34" charset="0"/>
              </a:rPr>
              <a:t>Implications of making the choices.</a:t>
            </a:r>
          </a:p>
        </p:txBody>
      </p:sp>
    </p:spTree>
    <p:extLst>
      <p:ext uri="{BB962C8B-B14F-4D97-AF65-F5344CB8AC3E}">
        <p14:creationId xmlns:p14="http://schemas.microsoft.com/office/powerpoint/2010/main" val="3901741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Mental Capacity Act 2005</a:t>
            </a:r>
          </a:p>
        </p:txBody>
      </p:sp>
      <p:sp>
        <p:nvSpPr>
          <p:cNvPr id="3" name="Content Placeholder 2"/>
          <p:cNvSpPr>
            <a:spLocks noGrp="1"/>
          </p:cNvSpPr>
          <p:nvPr>
            <p:ph idx="1"/>
          </p:nvPr>
        </p:nvSpPr>
        <p:spPr>
          <a:xfrm>
            <a:off x="4331566" y="1253218"/>
            <a:ext cx="4570064" cy="5537327"/>
          </a:xfrm>
        </p:spPr>
        <p:txBody>
          <a:bodyPr>
            <a:normAutofit lnSpcReduction="10000"/>
          </a:bodyPr>
          <a:lstStyle/>
          <a:p>
            <a:r>
              <a:rPr lang="en-GB" sz="2400" dirty="0"/>
              <a:t>Individuals need to be able to understand and retain the information they need to make a decision and be able to communicate </a:t>
            </a:r>
            <a:br>
              <a:rPr lang="en-GB" sz="2400" dirty="0"/>
            </a:br>
            <a:r>
              <a:rPr lang="en-GB" sz="2400" dirty="0"/>
              <a:t>their choice</a:t>
            </a:r>
          </a:p>
          <a:p>
            <a:r>
              <a:rPr lang="en-GB" sz="2400" dirty="0"/>
              <a:t>If they are not able to do this they may be assessed as lacking the capacity to make a decisions</a:t>
            </a:r>
          </a:p>
          <a:p>
            <a:r>
              <a:rPr lang="en-GB" sz="2400" dirty="0"/>
              <a:t>Some individuals may have the capacity to make day-to-day decisions but not have the capacity to make more complex decisions.</a:t>
            </a:r>
          </a:p>
          <a:p>
            <a:endParaRPr lang="en-GB"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35831" r="14000"/>
          <a:stretch/>
        </p:blipFill>
        <p:spPr>
          <a:xfrm>
            <a:off x="255325" y="1253218"/>
            <a:ext cx="3822853" cy="5086350"/>
          </a:xfrm>
          <a:prstGeom prst="rect">
            <a:avLst/>
          </a:prstGeom>
        </p:spPr>
      </p:pic>
    </p:spTree>
    <p:extLst>
      <p:ext uri="{BB962C8B-B14F-4D97-AF65-F5344CB8AC3E}">
        <p14:creationId xmlns:p14="http://schemas.microsoft.com/office/powerpoint/2010/main" val="36880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Risk assessment </a:t>
            </a:r>
          </a:p>
        </p:txBody>
      </p:sp>
      <p:sp>
        <p:nvSpPr>
          <p:cNvPr id="3" name="Content Placeholder 2"/>
          <p:cNvSpPr>
            <a:spLocks noGrp="1"/>
          </p:cNvSpPr>
          <p:nvPr>
            <p:ph idx="1"/>
          </p:nvPr>
        </p:nvSpPr>
        <p:spPr>
          <a:xfrm>
            <a:off x="255324" y="1320673"/>
            <a:ext cx="8613253" cy="838633"/>
          </a:xfrm>
        </p:spPr>
        <p:txBody>
          <a:bodyPr/>
          <a:lstStyle/>
          <a:p>
            <a:pPr marL="0" indent="0">
              <a:buNone/>
            </a:pPr>
            <a:r>
              <a:rPr lang="en-GB" dirty="0"/>
              <a:t>Risk assessment is a key part of care, support, rehabilitation or treatment plans. A five step process is recommended:</a:t>
            </a:r>
          </a:p>
          <a:p>
            <a:endParaRPr lang="en-GB" dirty="0"/>
          </a:p>
        </p:txBody>
      </p:sp>
      <p:sp>
        <p:nvSpPr>
          <p:cNvPr id="4" name="Rectangle 3"/>
          <p:cNvSpPr/>
          <p:nvPr/>
        </p:nvSpPr>
        <p:spPr>
          <a:xfrm>
            <a:off x="255326" y="2258832"/>
            <a:ext cx="659074" cy="667652"/>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200" b="1" dirty="0">
                <a:solidFill>
                  <a:srgbClr val="002060"/>
                </a:solidFill>
                <a:latin typeface="Arial" panose="020B0604020202020204" pitchFamily="34" charset="0"/>
                <a:cs typeface="Arial" panose="020B0604020202020204" pitchFamily="34" charset="0"/>
              </a:rPr>
              <a:t>1</a:t>
            </a:r>
          </a:p>
        </p:txBody>
      </p:sp>
      <p:sp>
        <p:nvSpPr>
          <p:cNvPr id="5" name="Rectangle 4"/>
          <p:cNvSpPr/>
          <p:nvPr/>
        </p:nvSpPr>
        <p:spPr>
          <a:xfrm>
            <a:off x="903384" y="2262669"/>
            <a:ext cx="7985436" cy="664180"/>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sz="2200" b="1" dirty="0">
                <a:latin typeface="Arial" panose="020B0604020202020204" pitchFamily="34" charset="0"/>
                <a:cs typeface="Arial" panose="020B0604020202020204" pitchFamily="34" charset="0"/>
              </a:rPr>
              <a:t>Identify the hazards</a:t>
            </a:r>
          </a:p>
        </p:txBody>
      </p:sp>
      <p:sp>
        <p:nvSpPr>
          <p:cNvPr id="6" name="Rectangle 5"/>
          <p:cNvSpPr/>
          <p:nvPr/>
        </p:nvSpPr>
        <p:spPr>
          <a:xfrm>
            <a:off x="246100" y="3075412"/>
            <a:ext cx="659074" cy="667652"/>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200" b="1" dirty="0">
                <a:solidFill>
                  <a:srgbClr val="002060"/>
                </a:solidFill>
                <a:latin typeface="Arial" panose="020B0604020202020204" pitchFamily="34" charset="0"/>
                <a:cs typeface="Arial" panose="020B0604020202020204" pitchFamily="34" charset="0"/>
              </a:rPr>
              <a:t>2</a:t>
            </a:r>
          </a:p>
        </p:txBody>
      </p:sp>
      <p:sp>
        <p:nvSpPr>
          <p:cNvPr id="7" name="Rectangle 6"/>
          <p:cNvSpPr/>
          <p:nvPr/>
        </p:nvSpPr>
        <p:spPr>
          <a:xfrm>
            <a:off x="894158" y="3079249"/>
            <a:ext cx="7985436" cy="664180"/>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sz="2200" b="1" dirty="0">
                <a:latin typeface="Arial" panose="020B0604020202020204" pitchFamily="34" charset="0"/>
                <a:cs typeface="Arial" panose="020B0604020202020204" pitchFamily="34" charset="0"/>
              </a:rPr>
              <a:t>Decide who might be harmed and how</a:t>
            </a:r>
          </a:p>
        </p:txBody>
      </p:sp>
      <p:sp>
        <p:nvSpPr>
          <p:cNvPr id="8" name="Rectangle 7"/>
          <p:cNvSpPr/>
          <p:nvPr/>
        </p:nvSpPr>
        <p:spPr>
          <a:xfrm>
            <a:off x="266342" y="3891627"/>
            <a:ext cx="659074" cy="667652"/>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200" b="1" dirty="0">
                <a:solidFill>
                  <a:srgbClr val="002060"/>
                </a:solidFill>
                <a:latin typeface="Arial" panose="020B0604020202020204" pitchFamily="34" charset="0"/>
                <a:cs typeface="Arial" panose="020B0604020202020204" pitchFamily="34" charset="0"/>
              </a:rPr>
              <a:t>3</a:t>
            </a:r>
          </a:p>
        </p:txBody>
      </p:sp>
      <p:sp>
        <p:nvSpPr>
          <p:cNvPr id="9" name="Rectangle 8"/>
          <p:cNvSpPr/>
          <p:nvPr/>
        </p:nvSpPr>
        <p:spPr>
          <a:xfrm>
            <a:off x="914400" y="3895464"/>
            <a:ext cx="7985436" cy="664180"/>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sz="2200" b="1" dirty="0">
                <a:latin typeface="Arial" panose="020B0604020202020204" pitchFamily="34" charset="0"/>
                <a:cs typeface="Arial" panose="020B0604020202020204" pitchFamily="34" charset="0"/>
              </a:rPr>
              <a:t>Evaluate the risks and decide on precautions</a:t>
            </a:r>
          </a:p>
        </p:txBody>
      </p:sp>
      <p:sp>
        <p:nvSpPr>
          <p:cNvPr id="11" name="Rectangle 10"/>
          <p:cNvSpPr/>
          <p:nvPr/>
        </p:nvSpPr>
        <p:spPr>
          <a:xfrm>
            <a:off x="255324" y="4718036"/>
            <a:ext cx="659074" cy="667652"/>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200" b="1" dirty="0">
                <a:solidFill>
                  <a:srgbClr val="002060"/>
                </a:solidFill>
                <a:latin typeface="Arial" panose="020B0604020202020204" pitchFamily="34" charset="0"/>
                <a:cs typeface="Arial" panose="020B0604020202020204" pitchFamily="34" charset="0"/>
              </a:rPr>
              <a:t>4</a:t>
            </a:r>
          </a:p>
        </p:txBody>
      </p:sp>
      <p:sp>
        <p:nvSpPr>
          <p:cNvPr id="12" name="Rectangle 11"/>
          <p:cNvSpPr/>
          <p:nvPr/>
        </p:nvSpPr>
        <p:spPr>
          <a:xfrm>
            <a:off x="903382" y="4721873"/>
            <a:ext cx="7985436" cy="664180"/>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sz="2200" b="1" dirty="0">
                <a:latin typeface="Arial" panose="020B0604020202020204" pitchFamily="34" charset="0"/>
                <a:cs typeface="Arial" panose="020B0604020202020204" pitchFamily="34" charset="0"/>
              </a:rPr>
              <a:t>Record your findings and implement them</a:t>
            </a:r>
          </a:p>
        </p:txBody>
      </p:sp>
      <p:sp>
        <p:nvSpPr>
          <p:cNvPr id="13" name="Rectangle 12"/>
          <p:cNvSpPr/>
          <p:nvPr/>
        </p:nvSpPr>
        <p:spPr>
          <a:xfrm>
            <a:off x="246100" y="5534616"/>
            <a:ext cx="659074" cy="667652"/>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200" b="1" dirty="0">
                <a:solidFill>
                  <a:srgbClr val="002060"/>
                </a:solidFill>
                <a:latin typeface="Arial" panose="020B0604020202020204" pitchFamily="34" charset="0"/>
                <a:cs typeface="Arial" panose="020B0604020202020204" pitchFamily="34" charset="0"/>
              </a:rPr>
              <a:t>5</a:t>
            </a:r>
          </a:p>
        </p:txBody>
      </p:sp>
      <p:sp>
        <p:nvSpPr>
          <p:cNvPr id="14" name="Rectangle 13"/>
          <p:cNvSpPr/>
          <p:nvPr/>
        </p:nvSpPr>
        <p:spPr>
          <a:xfrm>
            <a:off x="894158" y="5538453"/>
            <a:ext cx="7985436" cy="664180"/>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sz="2200" b="1" dirty="0">
                <a:latin typeface="Arial" panose="020B0604020202020204" pitchFamily="34" charset="0"/>
                <a:cs typeface="Arial" panose="020B0604020202020204" pitchFamily="34" charset="0"/>
              </a:rPr>
              <a:t>Review your assessment and update if necessary.</a:t>
            </a:r>
          </a:p>
        </p:txBody>
      </p:sp>
    </p:spTree>
    <p:extLst>
      <p:ext uri="{BB962C8B-B14F-4D97-AF65-F5344CB8AC3E}">
        <p14:creationId xmlns:p14="http://schemas.microsoft.com/office/powerpoint/2010/main" val="3672252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1" grpId="0" animBg="1"/>
      <p:bldP spid="12" grpId="0" animBg="1"/>
      <p:bldP spid="13"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Risk enablement</a:t>
            </a:r>
          </a:p>
        </p:txBody>
      </p:sp>
      <p:sp>
        <p:nvSpPr>
          <p:cNvPr id="3" name="Content Placeholder 2"/>
          <p:cNvSpPr>
            <a:spLocks noGrp="1"/>
          </p:cNvSpPr>
          <p:nvPr>
            <p:ph idx="1"/>
          </p:nvPr>
        </p:nvSpPr>
        <p:spPr>
          <a:xfrm>
            <a:off x="255324" y="1320673"/>
            <a:ext cx="8635287" cy="4528932"/>
          </a:xfrm>
        </p:spPr>
        <p:txBody>
          <a:bodyPr/>
          <a:lstStyle/>
          <a:p>
            <a:r>
              <a:rPr lang="en-GB" dirty="0"/>
              <a:t>It is the individual’s right to make choices and take risks once they understand the information available and are aware of the risks</a:t>
            </a:r>
          </a:p>
          <a:p>
            <a:r>
              <a:rPr lang="en-GB" dirty="0"/>
              <a:t>Risk enablement involves supporting individuals to identify and assess risks and then supporting them to take the risks they choose.</a:t>
            </a:r>
          </a:p>
          <a:p>
            <a:endParaRPr lang="en-GB"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7006" b="43914"/>
          <a:stretch/>
        </p:blipFill>
        <p:spPr>
          <a:xfrm>
            <a:off x="255324" y="3525398"/>
            <a:ext cx="8635287" cy="2824850"/>
          </a:xfrm>
          <a:prstGeom prst="rect">
            <a:avLst/>
          </a:prstGeom>
        </p:spPr>
      </p:pic>
    </p:spTree>
    <p:extLst>
      <p:ext uri="{BB962C8B-B14F-4D97-AF65-F5344CB8AC3E}">
        <p14:creationId xmlns:p14="http://schemas.microsoft.com/office/powerpoint/2010/main" val="3600906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Supporting active participation</a:t>
            </a:r>
          </a:p>
        </p:txBody>
      </p:sp>
      <p:sp>
        <p:nvSpPr>
          <p:cNvPr id="3" name="Content Placeholder 2"/>
          <p:cNvSpPr>
            <a:spLocks noGrp="1"/>
          </p:cNvSpPr>
          <p:nvPr>
            <p:ph idx="1"/>
          </p:nvPr>
        </p:nvSpPr>
        <p:spPr>
          <a:xfrm>
            <a:off x="255324" y="1320672"/>
            <a:ext cx="5021755" cy="5537327"/>
          </a:xfrm>
        </p:spPr>
        <p:txBody>
          <a:bodyPr>
            <a:normAutofit/>
          </a:bodyPr>
          <a:lstStyle/>
          <a:p>
            <a:pPr marL="0" indent="0">
              <a:buNone/>
            </a:pPr>
            <a:r>
              <a:rPr lang="en-GB" dirty="0"/>
              <a:t>Individuals must be given as much control of their life as possible as this supports an individual to build their identity and self-esteem.</a:t>
            </a:r>
          </a:p>
          <a:p>
            <a:r>
              <a:rPr lang="en-GB" dirty="0"/>
              <a:t>Individuals have a right to participate in the activities and relationships of everyday life as independently as possible</a:t>
            </a:r>
          </a:p>
          <a:p>
            <a:r>
              <a:rPr lang="en-GB" dirty="0"/>
              <a:t>Individual’s should be given equal opportunity of achieving their goals, valuing their diversity and finding solutions that work for them.</a:t>
            </a:r>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613094" y="1287621"/>
            <a:ext cx="3277518" cy="4916277"/>
          </a:xfrm>
          <a:prstGeom prst="rect">
            <a:avLst/>
          </a:prstGeom>
        </p:spPr>
      </p:pic>
    </p:spTree>
    <p:extLst>
      <p:ext uri="{BB962C8B-B14F-4D97-AF65-F5344CB8AC3E}">
        <p14:creationId xmlns:p14="http://schemas.microsoft.com/office/powerpoint/2010/main" val="789521480"/>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5059</TotalTime>
  <Words>1592</Words>
  <Application>Microsoft Office PowerPoint</Application>
  <PresentationFormat>On-screen Show (4:3)</PresentationFormat>
  <Paragraphs>168</Paragraphs>
  <Slides>13</Slides>
  <Notes>9</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13</vt:i4>
      </vt:variant>
    </vt:vector>
  </HeadingPairs>
  <TitlesOfParts>
    <vt:vector size="18" baseType="lpstr">
      <vt:lpstr>Arial</vt:lpstr>
      <vt:lpstr>Calibri</vt:lpstr>
      <vt:lpstr>Wingdings</vt:lpstr>
      <vt:lpstr>1_Custom Design</vt:lpstr>
      <vt:lpstr>Office Theme</vt:lpstr>
      <vt:lpstr>PowerPoint Presentation</vt:lpstr>
      <vt:lpstr>Learning outcomes</vt:lpstr>
      <vt:lpstr>Privacy and dignity</vt:lpstr>
      <vt:lpstr>Privacy and dignity in care and support</vt:lpstr>
      <vt:lpstr>Making choices</vt:lpstr>
      <vt:lpstr>Mental Capacity Act 2005</vt:lpstr>
      <vt:lpstr>Risk assessment </vt:lpstr>
      <vt:lpstr>Risk enablement</vt:lpstr>
      <vt:lpstr>Supporting active participation</vt:lpstr>
      <vt:lpstr>Self-care</vt:lpstr>
      <vt:lpstr>Knowledge check</vt:lpstr>
      <vt:lpstr>Knowledge check</vt:lpstr>
      <vt:lpstr>Knowledge check</vt:lpstr>
    </vt:vector>
  </TitlesOfParts>
  <Company>Highfield.co.uk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Craven</dc:creator>
  <cp:lastModifiedBy>Cindy Teo</cp:lastModifiedBy>
  <cp:revision>529</cp:revision>
  <cp:lastPrinted>2015-04-02T14:54:04Z</cp:lastPrinted>
  <dcterms:created xsi:type="dcterms:W3CDTF">2015-01-20T17:14:44Z</dcterms:created>
  <dcterms:modified xsi:type="dcterms:W3CDTF">2021-09-01T14:35:34Z</dcterms:modified>
</cp:coreProperties>
</file>