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2" r:id="rId1"/>
    <p:sldMasterId id="2147483794" r:id="rId2"/>
    <p:sldMasterId id="2147483806" r:id="rId3"/>
    <p:sldMasterId id="2147483818" r:id="rId4"/>
  </p:sldMasterIdLst>
  <p:notesMasterIdLst>
    <p:notesMasterId r:id="rId24"/>
  </p:notesMasterIdLst>
  <p:sldIdLst>
    <p:sldId id="375" r:id="rId5"/>
    <p:sldId id="376"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varScale="1">
        <p:scale>
          <a:sx n="70" d="100"/>
          <a:sy n="70" d="100"/>
        </p:scale>
        <p:origin x="1723" y="3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food.gov.uk/science/allergy-intolerance/label/labelling-change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10377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pPr marL="171450" indent="-171450">
              <a:buFont typeface="Arial" panose="020B0604020202020204" pitchFamily="34" charset="0"/>
              <a:buChar char="•"/>
            </a:pPr>
            <a:r>
              <a:rPr lang="en-GB" dirty="0"/>
              <a:t>Most individuals should have about 1.5-2 litres (6-8 cups or glasses) of fluid each day</a:t>
            </a:r>
          </a:p>
          <a:p>
            <a:pPr marL="171450" indent="-171450">
              <a:buFont typeface="Arial" panose="020B0604020202020204" pitchFamily="34" charset="0"/>
              <a:buChar char="•"/>
            </a:pPr>
            <a:r>
              <a:rPr lang="en-GB" dirty="0"/>
              <a:t>Some medical conditions, such as certain types of heart condition or kidney disease will require individuals to drink less</a:t>
            </a:r>
          </a:p>
          <a:p>
            <a:pPr marL="171450" indent="-171450">
              <a:buFont typeface="Arial" panose="020B0604020202020204" pitchFamily="34" charset="0"/>
              <a:buChar char="•"/>
            </a:pPr>
            <a:r>
              <a:rPr lang="en-GB" dirty="0"/>
              <a:t>There are times when an individual must not eat or drink anything for a set period of time, for example before an operation. This is known as nil-by-mouth and will be clearly shown in their care plan. This must be followed for their own safety.</a:t>
            </a:r>
          </a:p>
          <a:p>
            <a:endParaRPr lang="en-GB" b="1" dirty="0"/>
          </a:p>
          <a:p>
            <a:r>
              <a:rPr lang="en-GB" b="1" dirty="0"/>
              <a:t>Types of fluid</a:t>
            </a:r>
          </a:p>
          <a:p>
            <a:pPr marL="171450" indent="-171450">
              <a:buFont typeface="Arial" panose="020B0604020202020204" pitchFamily="34" charset="0"/>
              <a:buChar char="•"/>
            </a:pPr>
            <a:r>
              <a:rPr lang="en-GB" dirty="0"/>
              <a:t>Most ordinary drinks (for example, fruit juices, milk, tea and coffee in moderation and low sugar drinks) count towards a person’s fluid intake</a:t>
            </a:r>
          </a:p>
          <a:p>
            <a:pPr marL="171450" indent="-171450">
              <a:buFont typeface="Arial" panose="020B0604020202020204" pitchFamily="34" charset="0"/>
              <a:buChar char="•"/>
            </a:pPr>
            <a:r>
              <a:rPr lang="en-GB" dirty="0"/>
              <a:t>Drinking a lot of alcohol can lead to dehydration</a:t>
            </a:r>
          </a:p>
          <a:p>
            <a:pPr marL="171450" indent="-171450">
              <a:buFont typeface="Arial" panose="020B0604020202020204" pitchFamily="34" charset="0"/>
              <a:buChar char="•"/>
            </a:pPr>
            <a:r>
              <a:rPr lang="en-GB" dirty="0"/>
              <a:t>Water is the best fluid to rehydrate the body.</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13</a:t>
            </a:fld>
            <a:endParaRPr lang="en-GB"/>
          </a:p>
        </p:txBody>
      </p:sp>
    </p:spTree>
    <p:extLst>
      <p:ext uri="{BB962C8B-B14F-4D97-AF65-F5344CB8AC3E}">
        <p14:creationId xmlns:p14="http://schemas.microsoft.com/office/powerpoint/2010/main" val="1521299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the health and social care worker/s to identify some signs that could indicate that an individual is dehydrated.</a:t>
            </a:r>
          </a:p>
          <a:p>
            <a:endParaRPr lang="en-GB" dirty="0"/>
          </a:p>
          <a:p>
            <a:r>
              <a:rPr lang="en-GB" b="1" dirty="0"/>
              <a:t>Early signs and symptoms of dehydration include:</a:t>
            </a:r>
          </a:p>
          <a:p>
            <a:pPr marL="171450" indent="-171450">
              <a:buFont typeface="Arial" panose="020B0604020202020204" pitchFamily="34" charset="0"/>
              <a:buChar char="•"/>
            </a:pPr>
            <a:r>
              <a:rPr lang="en-GB" dirty="0"/>
              <a:t>Feelings of thirst as the body tries to increase fluid levels</a:t>
            </a:r>
          </a:p>
          <a:p>
            <a:pPr marL="171450" indent="-171450">
              <a:buFont typeface="Arial" panose="020B0604020202020204" pitchFamily="34" charset="0"/>
              <a:buChar char="•"/>
            </a:pPr>
            <a:r>
              <a:rPr lang="en-GB" dirty="0"/>
              <a:t>Dark coloured urine as it tries to reduce fluid loss</a:t>
            </a:r>
          </a:p>
          <a:p>
            <a:pPr marL="171450" indent="-171450">
              <a:buFont typeface="Arial" panose="020B0604020202020204" pitchFamily="34" charset="0"/>
              <a:buChar char="•"/>
            </a:pPr>
            <a:r>
              <a:rPr lang="en-GB" dirty="0"/>
              <a:t>Headaches, tiredness and confusion, as the flow of blood to the brain decreases</a:t>
            </a:r>
            <a:r>
              <a:rPr lang="en-GB" baseline="0" dirty="0"/>
              <a:t>. </a:t>
            </a:r>
            <a:r>
              <a:rPr lang="en-GB" dirty="0"/>
              <a:t>(These signs might also indicate an undiagnosed health problem, for example type 2 diabetes.)</a:t>
            </a:r>
          </a:p>
          <a:p>
            <a:endParaRPr lang="en-GB" dirty="0"/>
          </a:p>
          <a:p>
            <a:r>
              <a:rPr lang="en-GB" b="1" dirty="0"/>
              <a:t>Ongoing dehydration can contribute to:</a:t>
            </a:r>
          </a:p>
          <a:p>
            <a:pPr marL="171450" indent="-171450">
              <a:buFont typeface="Arial" panose="020B0604020202020204" pitchFamily="34" charset="0"/>
              <a:buChar char="•"/>
            </a:pPr>
            <a:r>
              <a:rPr lang="en-GB" dirty="0"/>
              <a:t>Constipation</a:t>
            </a:r>
          </a:p>
          <a:p>
            <a:pPr marL="171450" indent="-171450">
              <a:buFont typeface="Arial" panose="020B0604020202020204" pitchFamily="34" charset="0"/>
              <a:buChar char="•"/>
            </a:pPr>
            <a:r>
              <a:rPr lang="en-GB" dirty="0"/>
              <a:t>Urinary tract infections, which are prevalent in some groups in care</a:t>
            </a:r>
          </a:p>
          <a:p>
            <a:pPr marL="171450" indent="-171450">
              <a:buFont typeface="Arial" panose="020B0604020202020204" pitchFamily="34" charset="0"/>
              <a:buChar char="•"/>
            </a:pPr>
            <a:r>
              <a:rPr lang="en-GB" dirty="0"/>
              <a:t>Kidney stones and infections</a:t>
            </a:r>
          </a:p>
          <a:p>
            <a:pPr marL="171450" indent="-171450">
              <a:buFont typeface="Arial" panose="020B0604020202020204" pitchFamily="34" charset="0"/>
              <a:buChar char="•"/>
            </a:pPr>
            <a:r>
              <a:rPr lang="en-GB" dirty="0"/>
              <a:t>Poor wound healing.</a:t>
            </a:r>
          </a:p>
          <a:p>
            <a:r>
              <a:rPr lang="en-GB" dirty="0"/>
              <a:t>If dehydration remains untreated, it can have serious consequences. Blood circulation can be affected or kidneys can fail.</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14</a:t>
            </a:fld>
            <a:endParaRPr lang="en-GB"/>
          </a:p>
        </p:txBody>
      </p:sp>
    </p:spTree>
    <p:extLst>
      <p:ext uri="{BB962C8B-B14F-4D97-AF65-F5344CB8AC3E}">
        <p14:creationId xmlns:p14="http://schemas.microsoft.com/office/powerpoint/2010/main" val="2744571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the health and social care worker/s to consider each question in turn and think of some examples of circumstances that could affect the food and drink choices that an individual makes.</a:t>
            </a:r>
          </a:p>
          <a:p>
            <a:endParaRPr lang="en-GB" dirty="0"/>
          </a:p>
          <a:p>
            <a:r>
              <a:rPr lang="en-GB" b="1" dirty="0"/>
              <a:t>Possible answers could include:</a:t>
            </a:r>
          </a:p>
          <a:p>
            <a:r>
              <a:rPr lang="en-GB" b="1" dirty="0"/>
              <a:t>Do they have beliefs or preferences that affect the foods that they eat?</a:t>
            </a:r>
          </a:p>
          <a:p>
            <a:r>
              <a:rPr lang="en-GB" b="1" dirty="0"/>
              <a:t>Religious requirements: </a:t>
            </a:r>
          </a:p>
          <a:p>
            <a:pPr marL="171450" indent="-171450">
              <a:buFont typeface="Arial" panose="020B0604020202020204" pitchFamily="34" charset="0"/>
              <a:buChar char="•"/>
            </a:pPr>
            <a:r>
              <a:rPr lang="en-GB" dirty="0"/>
              <a:t>Fasting</a:t>
            </a:r>
          </a:p>
          <a:p>
            <a:pPr marL="171450" indent="-171450">
              <a:buFont typeface="Arial" panose="020B0604020202020204" pitchFamily="34" charset="0"/>
              <a:buChar char="•"/>
            </a:pPr>
            <a:r>
              <a:rPr lang="en-GB" dirty="0"/>
              <a:t>Food restrictions</a:t>
            </a:r>
          </a:p>
          <a:p>
            <a:pPr marL="171450" indent="-171450">
              <a:buFont typeface="Arial" panose="020B0604020202020204" pitchFamily="34" charset="0"/>
              <a:buChar char="•"/>
            </a:pPr>
            <a:r>
              <a:rPr lang="en-GB" dirty="0"/>
              <a:t>Fluid restrictions on stimulants (caffeine and alcohol)</a:t>
            </a:r>
          </a:p>
          <a:p>
            <a:r>
              <a:rPr lang="en-GB" b="1" dirty="0"/>
              <a:t>REMEMBER:</a:t>
            </a:r>
            <a:r>
              <a:rPr lang="en-GB" b="1" baseline="0" dirty="0"/>
              <a:t> </a:t>
            </a:r>
            <a:r>
              <a:rPr lang="en-GB" dirty="0"/>
              <a:t>Do not make assumptions; each individual is different and even the ways that an individual observes their religion can vary. The individual should be asked about their specific needs and preferences.</a:t>
            </a:r>
          </a:p>
          <a:p>
            <a:r>
              <a:rPr lang="en-GB" b="1" dirty="0"/>
              <a:t>Food preferences:</a:t>
            </a:r>
            <a:r>
              <a:rPr lang="en-GB" b="1" baseline="0" dirty="0"/>
              <a:t> </a:t>
            </a:r>
            <a:r>
              <a:rPr lang="en-GB" dirty="0"/>
              <a:t>an individual's likes and dislikes for example some people have a ‘sweet tooth’ and like desserts whilst other might prefer to finish a meal with a cheese platter.</a:t>
            </a:r>
          </a:p>
          <a:p>
            <a:r>
              <a:rPr lang="en-GB" b="1" dirty="0"/>
              <a:t>Beliefs and ideology:</a:t>
            </a:r>
            <a:r>
              <a:rPr lang="en-GB" b="1" baseline="0" dirty="0"/>
              <a:t> </a:t>
            </a:r>
            <a:r>
              <a:rPr lang="en-GB" dirty="0"/>
              <a:t>Vegetarians not eating meat, vegans not eating meat or dairy products.</a:t>
            </a:r>
          </a:p>
          <a:p>
            <a:endParaRPr lang="en-GB" dirty="0"/>
          </a:p>
          <a:p>
            <a:r>
              <a:rPr lang="en-GB" b="1" dirty="0"/>
              <a:t>Are there any foods they should not have because of health conditions or medication? </a:t>
            </a:r>
          </a:p>
          <a:p>
            <a:pPr marL="171450" indent="-171450">
              <a:buFont typeface="Arial" panose="020B0604020202020204" pitchFamily="34" charset="0"/>
              <a:buChar char="•"/>
            </a:pPr>
            <a:r>
              <a:rPr lang="en-GB" dirty="0"/>
              <a:t>Some people on certain medications for depression should not have cheese</a:t>
            </a:r>
          </a:p>
          <a:p>
            <a:pPr marL="171450" indent="-171450">
              <a:buFont typeface="Arial" panose="020B0604020202020204" pitchFamily="34" charset="0"/>
              <a:buChar char="•"/>
            </a:pPr>
            <a:r>
              <a:rPr lang="en-GB" dirty="0"/>
              <a:t>People with raised blood cholesterol levels may be advised not to have too much saturated fat such as butter, fried items and pastry</a:t>
            </a:r>
          </a:p>
          <a:p>
            <a:pPr marL="171450" indent="-171450">
              <a:buFont typeface="Arial" panose="020B0604020202020204" pitchFamily="34" charset="0"/>
              <a:buChar char="•"/>
            </a:pPr>
            <a:r>
              <a:rPr lang="en-GB" dirty="0"/>
              <a:t>People with diabetes may be encouraged to avoid too much sugar found in sweets, chocolate, sugared breakfast cereals, cakes and puddings and encouraged to eat fewer of these or smaller portions.</a:t>
            </a:r>
          </a:p>
          <a:p>
            <a:pPr marL="171450" indent="-171450">
              <a:buFont typeface="Arial" panose="020B0604020202020204" pitchFamily="34" charset="0"/>
              <a:buChar char="•"/>
            </a:pPr>
            <a:r>
              <a:rPr lang="en-GB" dirty="0"/>
              <a:t>Those who have high blood pressure may be advised to limit salt</a:t>
            </a:r>
          </a:p>
          <a:p>
            <a:pPr marL="171450" indent="-171450">
              <a:buFont typeface="Arial" panose="020B0604020202020204" pitchFamily="34" charset="0"/>
              <a:buChar char="•"/>
            </a:pPr>
            <a:r>
              <a:rPr lang="en-GB" dirty="0"/>
              <a:t>Anyone who is obese should be encouraged to limit sugary and fatty foods.</a:t>
            </a:r>
          </a:p>
          <a:p>
            <a:endParaRPr lang="en-GB" b="1" dirty="0"/>
          </a:p>
          <a:p>
            <a:r>
              <a:rPr lang="en-GB" b="1" dirty="0"/>
              <a:t>Do they need support to eat and/or drink?</a:t>
            </a:r>
          </a:p>
          <a:p>
            <a:pPr marL="171450" indent="-171450">
              <a:buFont typeface="Arial" panose="020B0604020202020204" pitchFamily="34" charset="0"/>
              <a:buChar char="•"/>
            </a:pPr>
            <a:r>
              <a:rPr lang="en-GB" dirty="0"/>
              <a:t>Forgetting to eat (perhaps due to dementia)</a:t>
            </a:r>
          </a:p>
          <a:p>
            <a:pPr marL="171450" indent="-171450">
              <a:buFont typeface="Arial" panose="020B0604020202020204" pitchFamily="34" charset="0"/>
              <a:buChar char="•"/>
            </a:pPr>
            <a:r>
              <a:rPr lang="en-GB" dirty="0"/>
              <a:t>Side effects of medication which may affect appetite or cause sickness</a:t>
            </a:r>
          </a:p>
          <a:p>
            <a:pPr marL="171450" indent="-171450">
              <a:buFont typeface="Arial" panose="020B0604020202020204" pitchFamily="34" charset="0"/>
              <a:buChar char="•"/>
            </a:pPr>
            <a:r>
              <a:rPr lang="en-GB" dirty="0"/>
              <a:t>Poorly fitting false teeth</a:t>
            </a:r>
          </a:p>
          <a:p>
            <a:pPr marL="171450" indent="-171450">
              <a:buFont typeface="Arial" panose="020B0604020202020204" pitchFamily="34" charset="0"/>
              <a:buChar char="•"/>
            </a:pPr>
            <a:r>
              <a:rPr lang="en-GB" dirty="0"/>
              <a:t>Physical illness such as a stroke which may have affected the individuals muscles around their mouth for chewing or hand for lifting drinks</a:t>
            </a:r>
          </a:p>
          <a:p>
            <a:pPr marL="171450" indent="-171450">
              <a:buFont typeface="Arial" panose="020B0604020202020204" pitchFamily="34" charset="0"/>
              <a:buChar char="•"/>
            </a:pPr>
            <a:r>
              <a:rPr lang="en-GB" dirty="0"/>
              <a:t>Depression which may cause poor appetite</a:t>
            </a:r>
          </a:p>
          <a:p>
            <a:pPr marL="171450" indent="-171450">
              <a:buFont typeface="Arial" panose="020B0604020202020204" pitchFamily="34" charset="0"/>
              <a:buChar char="•"/>
            </a:pPr>
            <a:r>
              <a:rPr lang="en-GB" dirty="0"/>
              <a:t>A visual impairment which may affect the way a person sees their food to eat it</a:t>
            </a:r>
          </a:p>
        </p:txBody>
      </p:sp>
      <p:sp>
        <p:nvSpPr>
          <p:cNvPr id="4" name="Slide Number Placeholder 3"/>
          <p:cNvSpPr>
            <a:spLocks noGrp="1"/>
          </p:cNvSpPr>
          <p:nvPr>
            <p:ph type="sldNum" sz="quarter" idx="10"/>
          </p:nvPr>
        </p:nvSpPr>
        <p:spPr/>
        <p:txBody>
          <a:bodyPr/>
          <a:lstStyle/>
          <a:p>
            <a:fld id="{CBD536BE-7111-426C-AF6B-9B05D67A5FD6}" type="slidenum">
              <a:rPr lang="en-GB" smtClean="0"/>
              <a:t>15</a:t>
            </a:fld>
            <a:endParaRPr lang="en-GB"/>
          </a:p>
        </p:txBody>
      </p:sp>
    </p:spTree>
    <p:extLst>
      <p:ext uri="{BB962C8B-B14F-4D97-AF65-F5344CB8AC3E}">
        <p14:creationId xmlns:p14="http://schemas.microsoft.com/office/powerpoint/2010/main" val="484786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16</a:t>
            </a:fld>
            <a:endParaRPr lang="en-GB"/>
          </a:p>
        </p:txBody>
      </p:sp>
    </p:spTree>
    <p:extLst>
      <p:ext uri="{BB962C8B-B14F-4D97-AF65-F5344CB8AC3E}">
        <p14:creationId xmlns:p14="http://schemas.microsoft.com/office/powerpoint/2010/main" val="2344449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b="0" dirty="0"/>
          </a:p>
          <a:p>
            <a:r>
              <a:rPr lang="en-GB" b="0" dirty="0"/>
              <a:t>A – Wiping equipment with a dry cloth will only remove visible contaminants. Remember, people can become ill from eating foods that look completely normal</a:t>
            </a:r>
          </a:p>
          <a:p>
            <a:r>
              <a:rPr lang="en-GB" b="0" dirty="0"/>
              <a:t>B – Storing food in the fridge can help to prevent bacteria from multiplying. It should be stored in covered containers to ensure that contaminants do not fall into it accidentally</a:t>
            </a:r>
          </a:p>
          <a:p>
            <a:r>
              <a:rPr lang="en-GB" b="0" dirty="0"/>
              <a:t>C – Hands should be washed BEFORE handling and preparing food to prevent contamination with bacteria and allergens</a:t>
            </a:r>
          </a:p>
          <a:p>
            <a:r>
              <a:rPr lang="en-GB" b="0" dirty="0"/>
              <a:t>D – Storing food in covered containers stops contaminants from accidentally falling into foods</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17</a:t>
            </a:fld>
            <a:endParaRPr lang="en-GB">
              <a:solidFill>
                <a:prstClr val="black"/>
              </a:solidFill>
            </a:endParaRPr>
          </a:p>
        </p:txBody>
      </p:sp>
    </p:spTree>
    <p:extLst>
      <p:ext uri="{BB962C8B-B14F-4D97-AF65-F5344CB8AC3E}">
        <p14:creationId xmlns:p14="http://schemas.microsoft.com/office/powerpoint/2010/main" val="793301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endParaRPr lang="en-GB" b="0" dirty="0"/>
          </a:p>
          <a:p>
            <a:r>
              <a:rPr lang="en-GB" dirty="0"/>
              <a:t>A</a:t>
            </a:r>
            <a:r>
              <a:rPr lang="en-GB" baseline="0" dirty="0"/>
              <a:t> – An individual who is dehydrated may have urine which is dark coloured and strong smelling. This happens when the body tries to reduce the amount of water that is lost</a:t>
            </a:r>
          </a:p>
          <a:p>
            <a:r>
              <a:rPr lang="en-GB" baseline="0" dirty="0"/>
              <a:t>B – Gaining weight can be a sign of over nutrition but is not usually a sign of dehydration </a:t>
            </a:r>
          </a:p>
          <a:p>
            <a:r>
              <a:rPr lang="en-GB" baseline="0" dirty="0"/>
              <a:t>C – Depression can cause appetite to be reduced.  This can lead to malnutrition</a:t>
            </a:r>
          </a:p>
          <a:p>
            <a:r>
              <a:rPr lang="en-GB" baseline="0" dirty="0"/>
              <a:t>D – Muscle weakness is a sign of malnutrition </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18</a:t>
            </a:fld>
            <a:endParaRPr lang="en-GB">
              <a:solidFill>
                <a:prstClr val="black"/>
              </a:solidFill>
            </a:endParaRPr>
          </a:p>
        </p:txBody>
      </p:sp>
    </p:spTree>
    <p:extLst>
      <p:ext uri="{BB962C8B-B14F-4D97-AF65-F5344CB8AC3E}">
        <p14:creationId xmlns:p14="http://schemas.microsoft.com/office/powerpoint/2010/main" val="1962764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dirty="0"/>
          </a:p>
          <a:p>
            <a:r>
              <a:rPr lang="en-GB" dirty="0"/>
              <a:t>A</a:t>
            </a:r>
            <a:r>
              <a:rPr lang="en-GB" baseline="0" dirty="0"/>
              <a:t> – Fruit and vegetables are a good source of vitamins and minerals. They should make up about a third of a person’s diet. They are not the best source of protein.</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B – </a:t>
            </a:r>
            <a:r>
              <a:rPr lang="en-GB" sz="1200" b="0" i="0" u="none" strike="noStrike" kern="1200" baseline="0" dirty="0">
                <a:solidFill>
                  <a:schemeClr val="tx1"/>
                </a:solidFill>
                <a:latin typeface="+mn-lt"/>
                <a:ea typeface="+mn-ea"/>
                <a:cs typeface="+mn-cs"/>
              </a:rPr>
              <a:t>Meat, fish, eggs and beans are the best sources of the protein that we need to repair and replace the body’s cells and tissues.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C – Individuals should only eat a small amount of f</a:t>
            </a:r>
            <a:r>
              <a:rPr lang="en-GB" sz="1200" b="0" i="0" u="none" strike="noStrike" kern="1200" baseline="0" dirty="0">
                <a:solidFill>
                  <a:schemeClr val="tx1"/>
                </a:solidFill>
                <a:latin typeface="+mn-lt"/>
                <a:ea typeface="+mn-ea"/>
                <a:cs typeface="+mn-cs"/>
              </a:rPr>
              <a:t>oods and drinks high in fat and/or sugar. They are not the best source of protein.</a:t>
            </a:r>
            <a:endParaRPr lang="en-GB" b="0" u="none"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D – </a:t>
            </a:r>
            <a:r>
              <a:rPr lang="en-GB" sz="1200" b="0" i="0" u="none" strike="noStrike" kern="1200" baseline="0" dirty="0">
                <a:solidFill>
                  <a:schemeClr val="tx1"/>
                </a:solidFill>
                <a:latin typeface="+mn-lt"/>
                <a:ea typeface="+mn-ea"/>
                <a:cs typeface="+mn-cs"/>
              </a:rPr>
              <a:t>Bread, rice, potatoes, pasta and other starchy foods are good sources of carbohydrates that give us the energy we need to live our lives.  They are not the best source of protein.</a:t>
            </a:r>
            <a:endParaRPr lang="en-GB" baseline="0"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19</a:t>
            </a:fld>
            <a:endParaRPr lang="en-GB">
              <a:solidFill>
                <a:prstClr val="black"/>
              </a:solidFill>
            </a:endParaRPr>
          </a:p>
        </p:txBody>
      </p:sp>
    </p:spTree>
    <p:extLst>
      <p:ext uri="{BB962C8B-B14F-4D97-AF65-F5344CB8AC3E}">
        <p14:creationId xmlns:p14="http://schemas.microsoft.com/office/powerpoint/2010/main" val="1241561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The Care Quality Commission requires that where food is provided to individuals that it is handled, stored, prepared and delivered in a way that meets the requirements of the Food Safety Act 1990. If the role of health and social care workers includes preparing or handling food, they must have the knowledge and skills to do so safely. </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3</a:t>
            </a:fld>
            <a:endParaRPr lang="en-GB"/>
          </a:p>
        </p:txBody>
      </p:sp>
    </p:spTree>
    <p:extLst>
      <p:ext uri="{BB962C8B-B14F-4D97-AF65-F5344CB8AC3E}">
        <p14:creationId xmlns:p14="http://schemas.microsoft.com/office/powerpoint/2010/main" val="1267328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b="1" dirty="0"/>
              <a:t>Allergens</a:t>
            </a:r>
          </a:p>
          <a:p>
            <a:r>
              <a:rPr lang="en-GB" dirty="0"/>
              <a:t>Legislation which came into force on 13 December 2014 sets out how food businesses deal with allergen information. This legislation applies to all organisations that provide food, including care and healthcare providers covering pre-packed and non-</a:t>
            </a:r>
            <a:r>
              <a:rPr lang="en-GB" dirty="0" err="1"/>
              <a:t>prepacked</a:t>
            </a:r>
            <a:r>
              <a:rPr lang="en-GB" dirty="0"/>
              <a:t> foods. Providers are legally required to provide a warning if foods contain 1 of the 14 allergenic substances that are covered by the legislation. </a:t>
            </a:r>
          </a:p>
          <a:p>
            <a:endParaRPr lang="en-GB" dirty="0"/>
          </a:p>
          <a:p>
            <a:r>
              <a:rPr lang="en-GB" dirty="0"/>
              <a:t>The 14 allergens are:</a:t>
            </a:r>
          </a:p>
          <a:p>
            <a:pPr marL="171450" indent="-171450">
              <a:buFont typeface="Arial" panose="020B0604020202020204" pitchFamily="34" charset="0"/>
              <a:buChar char="•"/>
            </a:pPr>
            <a:r>
              <a:rPr lang="en-GB" dirty="0"/>
              <a:t>Eggs</a:t>
            </a:r>
          </a:p>
          <a:p>
            <a:pPr marL="171450" indent="-171450">
              <a:buFont typeface="Arial" panose="020B0604020202020204" pitchFamily="34" charset="0"/>
              <a:buChar char="•"/>
            </a:pPr>
            <a:r>
              <a:rPr lang="en-GB" dirty="0"/>
              <a:t>Milk</a:t>
            </a:r>
          </a:p>
          <a:p>
            <a:pPr marL="171450" indent="-171450">
              <a:buFont typeface="Arial" panose="020B0604020202020204" pitchFamily="34" charset="0"/>
              <a:buChar char="•"/>
            </a:pPr>
            <a:r>
              <a:rPr lang="en-GB" dirty="0"/>
              <a:t>Fish</a:t>
            </a:r>
          </a:p>
          <a:p>
            <a:pPr marL="171450" indent="-171450">
              <a:buFont typeface="Arial" panose="020B0604020202020204" pitchFamily="34" charset="0"/>
              <a:buChar char="•"/>
            </a:pPr>
            <a:r>
              <a:rPr lang="en-GB" dirty="0"/>
              <a:t>Crustaceans (for example crab, lobster, crayfish, shrimp, prawn)</a:t>
            </a:r>
          </a:p>
          <a:p>
            <a:pPr marL="171450" indent="-171450">
              <a:buFont typeface="Arial" panose="020B0604020202020204" pitchFamily="34" charset="0"/>
              <a:buChar char="•"/>
            </a:pPr>
            <a:r>
              <a:rPr lang="en-GB" dirty="0"/>
              <a:t>Molluscs (for example mussels, oysters, squid)</a:t>
            </a:r>
          </a:p>
          <a:p>
            <a:pPr marL="171450" indent="-171450">
              <a:buFont typeface="Arial" panose="020B0604020202020204" pitchFamily="34" charset="0"/>
              <a:buChar char="•"/>
            </a:pPr>
            <a:r>
              <a:rPr lang="en-GB" dirty="0"/>
              <a:t>Peanuts</a:t>
            </a:r>
          </a:p>
          <a:p>
            <a:pPr marL="171450" indent="-171450">
              <a:buFont typeface="Arial" panose="020B0604020202020204" pitchFamily="34" charset="0"/>
              <a:buChar char="•"/>
            </a:pPr>
            <a:r>
              <a:rPr lang="en-GB" dirty="0"/>
              <a:t>Tree nuts (almonds, hazelnuts, walnuts, cashews, pecans, brazils, pistachios, macadamia nuts or Queensland nuts)</a:t>
            </a:r>
          </a:p>
          <a:p>
            <a:pPr marL="171450" indent="-171450">
              <a:buFont typeface="Arial" panose="020B0604020202020204" pitchFamily="34" charset="0"/>
              <a:buChar char="•"/>
            </a:pPr>
            <a:r>
              <a:rPr lang="en-GB" dirty="0"/>
              <a:t>Sesame seeds</a:t>
            </a:r>
          </a:p>
          <a:p>
            <a:pPr marL="171450" indent="-171450">
              <a:buFont typeface="Arial" panose="020B0604020202020204" pitchFamily="34" charset="0"/>
              <a:buChar char="•"/>
            </a:pPr>
            <a:r>
              <a:rPr lang="en-GB" dirty="0"/>
              <a:t>Cereals containing gluten (wheat (such as spelt, Khorasan wheat/</a:t>
            </a:r>
            <a:r>
              <a:rPr lang="en-GB" dirty="0" err="1"/>
              <a:t>Kamut</a:t>
            </a:r>
            <a:r>
              <a:rPr lang="en-GB" dirty="0"/>
              <a:t>), rye, barley, oats, or their hybridised strains)</a:t>
            </a:r>
          </a:p>
          <a:p>
            <a:pPr marL="171450" indent="-171450">
              <a:buFont typeface="Arial" panose="020B0604020202020204" pitchFamily="34" charset="0"/>
              <a:buChar char="•"/>
            </a:pPr>
            <a:r>
              <a:rPr lang="en-GB" dirty="0"/>
              <a:t>Soya</a:t>
            </a:r>
          </a:p>
          <a:p>
            <a:pPr marL="171450" indent="-171450">
              <a:buFont typeface="Arial" panose="020B0604020202020204" pitchFamily="34" charset="0"/>
              <a:buChar char="•"/>
            </a:pPr>
            <a:r>
              <a:rPr lang="en-GB" dirty="0"/>
              <a:t>Celery and celeriac</a:t>
            </a:r>
          </a:p>
          <a:p>
            <a:pPr marL="171450" indent="-171450">
              <a:buFont typeface="Arial" panose="020B0604020202020204" pitchFamily="34" charset="0"/>
              <a:buChar char="•"/>
            </a:pPr>
            <a:r>
              <a:rPr lang="en-GB" dirty="0"/>
              <a:t>Mustard</a:t>
            </a:r>
          </a:p>
          <a:p>
            <a:pPr marL="171450" indent="-171450">
              <a:buFont typeface="Arial" panose="020B0604020202020204" pitchFamily="34" charset="0"/>
              <a:buChar char="•"/>
            </a:pPr>
            <a:r>
              <a:rPr lang="en-GB" dirty="0" err="1"/>
              <a:t>Lupin</a:t>
            </a:r>
            <a:endParaRPr lang="en-GB" dirty="0"/>
          </a:p>
          <a:p>
            <a:pPr marL="171450" indent="-171450">
              <a:buFont typeface="Arial" panose="020B0604020202020204" pitchFamily="34" charset="0"/>
              <a:buChar char="•"/>
            </a:pPr>
            <a:r>
              <a:rPr lang="en-GB" dirty="0"/>
              <a:t>Sulphur dioxide and sulphites (at concentration of more than ten parts per million)</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Information on the changes can be found here: </a:t>
            </a:r>
            <a:r>
              <a:rPr lang="en-GB" sz="1200" u="sng" kern="1200" dirty="0">
                <a:solidFill>
                  <a:schemeClr val="tx1"/>
                </a:solidFill>
                <a:effectLst/>
                <a:latin typeface="+mn-lt"/>
                <a:ea typeface="+mn-ea"/>
                <a:cs typeface="+mn-cs"/>
                <a:hlinkClick r:id="rId3"/>
              </a:rPr>
              <a:t>www.food.gov.uk/science/allergy-intolerance/label/labelling-changes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4</a:t>
            </a:fld>
            <a:endParaRPr lang="en-GB"/>
          </a:p>
        </p:txBody>
      </p:sp>
    </p:spTree>
    <p:extLst>
      <p:ext uri="{BB962C8B-B14F-4D97-AF65-F5344CB8AC3E}">
        <p14:creationId xmlns:p14="http://schemas.microsoft.com/office/powerpoint/2010/main" val="1529834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r>
              <a:rPr lang="en-GB" dirty="0"/>
              <a:t>Some groups of people are more vulnerable to food-related illnesses because of a weakened immune system. </a:t>
            </a:r>
          </a:p>
          <a:p>
            <a:endParaRPr lang="en-GB" dirty="0"/>
          </a:p>
          <a:p>
            <a:r>
              <a:rPr lang="en-GB" b="1" dirty="0"/>
              <a:t>These groups can include:</a:t>
            </a:r>
          </a:p>
          <a:p>
            <a:r>
              <a:rPr lang="en-GB" b="1" dirty="0"/>
              <a:t>Babies, toddlers, children and teenagers: </a:t>
            </a:r>
            <a:r>
              <a:rPr lang="en-GB" dirty="0"/>
              <a:t>as immunity develops throughout our lives, the older we get the more immune we become to germs.</a:t>
            </a:r>
          </a:p>
          <a:p>
            <a:r>
              <a:rPr lang="en-GB" b="1" dirty="0"/>
              <a:t>Pregnant and breastfeeding women: </a:t>
            </a:r>
            <a:r>
              <a:rPr lang="en-GB" dirty="0"/>
              <a:t>as childbearing and breastfeeding uses up a lot of the body’s iron and zinc which are important for immunity.</a:t>
            </a:r>
          </a:p>
          <a:p>
            <a:r>
              <a:rPr lang="en-GB" b="1" dirty="0"/>
              <a:t>Elderly people: </a:t>
            </a:r>
            <a:r>
              <a:rPr lang="en-GB" dirty="0"/>
              <a:t>their immune system becomes less effective in recognising contaminated food.</a:t>
            </a:r>
          </a:p>
          <a:p>
            <a:r>
              <a:rPr lang="en-GB" b="1" dirty="0"/>
              <a:t>Those who are living on a low income: </a:t>
            </a:r>
            <a:r>
              <a:rPr lang="en-GB" dirty="0"/>
              <a:t>they find it difficult to afford a healthy and balanced diet.</a:t>
            </a:r>
          </a:p>
          <a:p>
            <a:r>
              <a:rPr lang="en-GB" b="1" dirty="0"/>
              <a:t>People in prison: </a:t>
            </a:r>
            <a:r>
              <a:rPr lang="en-GB" dirty="0"/>
              <a:t>through exposure to infectious diseases like tuberculosis and hepatitis C.</a:t>
            </a:r>
          </a:p>
          <a:p>
            <a:r>
              <a:rPr lang="en-GB" b="1" dirty="0"/>
              <a:t>People in hospital: </a:t>
            </a:r>
            <a:r>
              <a:rPr lang="en-GB" dirty="0"/>
              <a:t>as illness weakens the immune system, and some medication may also affect the immune system.</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3802775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r>
              <a:rPr lang="en-GB" dirty="0"/>
              <a:t>Ask health and social care worker/s to read each statement and decide whether it is true or false.</a:t>
            </a:r>
          </a:p>
          <a:p>
            <a:endParaRPr lang="en-GB" dirty="0"/>
          </a:p>
          <a:p>
            <a:r>
              <a:rPr lang="en-GB" b="1" dirty="0"/>
              <a:t>Feedback</a:t>
            </a:r>
          </a:p>
          <a:p>
            <a:r>
              <a:rPr lang="en-GB" b="1" dirty="0"/>
              <a:t>Remove jewellery before preparing food:</a:t>
            </a:r>
            <a:r>
              <a:rPr lang="en-GB" b="1" baseline="0" dirty="0"/>
              <a:t> </a:t>
            </a:r>
            <a:r>
              <a:rPr lang="en-GB" dirty="0"/>
              <a:t>Jewellery can make hand washing less effective meaning that less bacteria are removed. It also means that small items cannot drop into food as it is being prepared and become physical contaminants.</a:t>
            </a:r>
          </a:p>
          <a:p>
            <a:r>
              <a:rPr lang="en-GB" b="1" dirty="0"/>
              <a:t>Wash your hands thoroughly before touching food:</a:t>
            </a:r>
            <a:r>
              <a:rPr lang="en-GB" b="1" baseline="0" dirty="0"/>
              <a:t> </a:t>
            </a:r>
            <a:r>
              <a:rPr lang="en-GB" dirty="0"/>
              <a:t>Micro-organisms such as bacteria can live on the skin and be transferred to food during the preparation process. Effective hand washing before handling food helps to remove these micro-organisms.</a:t>
            </a:r>
          </a:p>
          <a:p>
            <a:r>
              <a:rPr lang="en-GB" b="1" dirty="0"/>
              <a:t>Wipe equipment in hot water between uses: </a:t>
            </a:r>
            <a:r>
              <a:rPr lang="en-GB" dirty="0"/>
              <a:t>Wiping equipment is not an effective way of removing all contaminants. Equipment should be washed in hot soapy water between uses to remove traces of allergens and micro-organisms.  </a:t>
            </a:r>
          </a:p>
          <a:p>
            <a:r>
              <a:rPr lang="en-GB" b="1" dirty="0"/>
              <a:t>Ensure food is cooked thoroughly:</a:t>
            </a:r>
            <a:r>
              <a:rPr lang="en-GB" b="1" baseline="0" dirty="0"/>
              <a:t> </a:t>
            </a:r>
            <a:r>
              <a:rPr lang="en-GB" dirty="0"/>
              <a:t>Bacteria and micro-organisms are destroyed by heat. Thorough cooking will kill bacteria present in and on food making it safe to eat.</a:t>
            </a:r>
          </a:p>
          <a:p>
            <a:r>
              <a:rPr lang="en-GB" b="1" dirty="0"/>
              <a:t>Store food in sealed containers: </a:t>
            </a:r>
            <a:r>
              <a:rPr lang="en-GB" dirty="0"/>
              <a:t>storing food in sealed containers stops it becoming accidentally contaminated by objects, chemicals or allergens.</a:t>
            </a:r>
          </a:p>
          <a:p>
            <a:r>
              <a:rPr lang="en-GB" b="1" dirty="0"/>
              <a:t>Food stored in a fridge should be labelled, dated and kept at or below 5ºC: </a:t>
            </a:r>
            <a:r>
              <a:rPr lang="en-GB" dirty="0"/>
              <a:t>Storing foods at an appropriate temperature slows down bacterial multiplying, labelling foods properly and ensuring that it is used within the use by dates should ensure that food is safe to eat.</a:t>
            </a:r>
          </a:p>
          <a:p>
            <a:r>
              <a:rPr lang="en-GB" b="1" dirty="0"/>
              <a:t>Store raw meat above ready to eat food:</a:t>
            </a:r>
            <a:r>
              <a:rPr lang="en-GB" b="1" baseline="0" dirty="0"/>
              <a:t> </a:t>
            </a:r>
            <a:r>
              <a:rPr lang="en-GB" dirty="0"/>
              <a:t>Raw food can drip juices onto whatever is stored underneath contaminating it with bacteria. If this food is intended to be eaten without cooking (e.g. salad or cooked foods) bacteria will not be destroyed before it is eaten. Raw meat should be stored below ready-to-eat foods.</a:t>
            </a:r>
          </a:p>
          <a:p>
            <a:r>
              <a:rPr lang="en-GB" b="1" dirty="0"/>
              <a:t>Prepare raw and cooked foods at the same time in the same area: </a:t>
            </a:r>
            <a:r>
              <a:rPr lang="en-GB" dirty="0"/>
              <a:t>Raw and cooked foods should be prepared separately to ensure that raw foods do not contaminate ready to eat foods. If using the same area, it should be thoroughly cleaned and disinfected after preparing raw food.</a:t>
            </a:r>
          </a:p>
          <a:p>
            <a:r>
              <a:rPr lang="en-GB" b="1" dirty="0"/>
              <a:t>Wash equipment in hot, soapy water or in a dishwasher if available: </a:t>
            </a:r>
            <a:r>
              <a:rPr lang="en-GB" dirty="0"/>
              <a:t>Washing equipment in hot soapy water removes bacteria. If temperatures are high enough bacteria will be killed. Higher temperatures are achievable in a dishwasher.</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2345256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A diet that does not include the right balance of everything we need can lead to illness and ill-health. A healthy, balanced diet will give an individual the nutrients their body needs to function properly.</a:t>
            </a:r>
          </a:p>
          <a:p>
            <a:endParaRPr lang="en-GB" dirty="0"/>
          </a:p>
          <a:p>
            <a:r>
              <a:rPr lang="en-GB" b="1" dirty="0"/>
              <a:t>Carbohydrates</a:t>
            </a:r>
            <a:r>
              <a:rPr lang="en-GB" dirty="0"/>
              <a:t> provide most of the energy we need including the basic actions that keep us alive (called the Basal Metabolic Rate).  Good sources include bread, potatoes, rice and pasta.</a:t>
            </a:r>
          </a:p>
          <a:p>
            <a:r>
              <a:rPr lang="en-GB" b="1" dirty="0"/>
              <a:t>Vitamins</a:t>
            </a:r>
            <a:r>
              <a:rPr lang="en-GB" dirty="0"/>
              <a:t> support many different functions including blood clotting, maintaining an effective immune system and allowing the body to absorb energy from food. Fruit and vegetables are good sources of vitamins.</a:t>
            </a:r>
          </a:p>
          <a:p>
            <a:r>
              <a:rPr lang="en-GB" b="1" dirty="0"/>
              <a:t>Minerals </a:t>
            </a:r>
            <a:r>
              <a:rPr lang="en-GB" b="0" dirty="0"/>
              <a:t>e.g. Calcium</a:t>
            </a:r>
            <a:r>
              <a:rPr lang="en-GB" dirty="0"/>
              <a:t>, which helps to build strong bones and teeth and iron, which helps the blood to carry oxygen around the body. Milk products are good providers of calcium and liver and shellfish are full of iron.</a:t>
            </a:r>
          </a:p>
          <a:p>
            <a:r>
              <a:rPr lang="en-GB" b="1" dirty="0"/>
              <a:t>Fibre</a:t>
            </a:r>
            <a:r>
              <a:rPr lang="en-GB" dirty="0"/>
              <a:t> promotes a healthy bowel and helps to remove waste products from the body. Fruit, vegetables, wholemeal bread, nuts and seeds are high in fibre. </a:t>
            </a:r>
          </a:p>
          <a:p>
            <a:r>
              <a:rPr lang="en-GB" b="1" dirty="0"/>
              <a:t>Protein</a:t>
            </a:r>
            <a:r>
              <a:rPr lang="en-GB" dirty="0"/>
              <a:t> is important for the body’s cells and tissues to be repaired and replaced. You will find protein in milk products but also in meat, fish and beans.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2890852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The </a:t>
            </a:r>
            <a:r>
              <a:rPr lang="en-GB" dirty="0" err="1"/>
              <a:t>eatwell</a:t>
            </a:r>
            <a:r>
              <a:rPr lang="en-GB" dirty="0"/>
              <a:t> plate has been developed by Public Health England in association with the Welsh and Scottish Governments and the Food Standards Agency in Northern Ireland. It is the model used widely in the UK to illustrate a healthy diet and is  suitable for most groups of people. It shows the five main food groups and the proportions of each food group recommended as part of a daily healthy diet.</a:t>
            </a:r>
          </a:p>
          <a:p>
            <a:endParaRPr lang="en-GB" dirty="0"/>
          </a:p>
          <a:p>
            <a:r>
              <a:rPr lang="en-GB" b="1" dirty="0"/>
              <a:t>The food groups are:</a:t>
            </a:r>
          </a:p>
          <a:p>
            <a:r>
              <a:rPr lang="en-GB" dirty="0"/>
              <a:t>33% - Fruit and vegetables</a:t>
            </a:r>
          </a:p>
          <a:p>
            <a:r>
              <a:rPr lang="en-GB" dirty="0"/>
              <a:t>33% - Bread, rice, potatoes, pasta and other starchy foods</a:t>
            </a:r>
          </a:p>
          <a:p>
            <a:r>
              <a:rPr lang="en-GB" dirty="0"/>
              <a:t>12% - Meat, fish, eggs, beans and other non-dairy sources of protein</a:t>
            </a:r>
          </a:p>
          <a:p>
            <a:r>
              <a:rPr lang="en-GB" dirty="0"/>
              <a:t>15% - Milk and dairy foods</a:t>
            </a:r>
          </a:p>
          <a:p>
            <a:r>
              <a:rPr lang="en-GB" dirty="0"/>
              <a:t>8% - Foods and drinks high in fat and/or sugar.</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2874597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the health and social care worker/s to identify some signs that could indicate that an individual is malnourished.</a:t>
            </a:r>
          </a:p>
          <a:p>
            <a:endParaRPr lang="en-GB" dirty="0"/>
          </a:p>
          <a:p>
            <a:r>
              <a:rPr lang="en-GB" b="1" dirty="0"/>
              <a:t>Possible answers include:</a:t>
            </a:r>
          </a:p>
          <a:p>
            <a:pPr marL="0" indent="0">
              <a:buFont typeface="Arial" panose="020B0604020202020204" pitchFamily="34" charset="0"/>
              <a:buNone/>
            </a:pPr>
            <a:r>
              <a:rPr lang="en-GB" dirty="0"/>
              <a:t>- Muscle weakness		- Feeling tired all the time</a:t>
            </a:r>
          </a:p>
          <a:p>
            <a:pPr marL="0" indent="0">
              <a:buFont typeface="Arial" panose="020B0604020202020204" pitchFamily="34" charset="0"/>
              <a:buNone/>
            </a:pPr>
            <a:r>
              <a:rPr lang="en-GB" dirty="0"/>
              <a:t>- Increased infections		- More falls</a:t>
            </a:r>
          </a:p>
          <a:p>
            <a:pPr marL="0" indent="0">
              <a:buFont typeface="Arial" panose="020B0604020202020204" pitchFamily="34" charset="0"/>
              <a:buNone/>
            </a:pPr>
            <a:r>
              <a:rPr lang="en-GB" dirty="0"/>
              <a:t>- Constipation		- Lack of energy</a:t>
            </a:r>
          </a:p>
          <a:p>
            <a:pPr marL="0" indent="0">
              <a:buFont typeface="Arial" panose="020B0604020202020204" pitchFamily="34" charset="0"/>
              <a:buNone/>
            </a:pPr>
            <a:r>
              <a:rPr lang="en-GB" dirty="0"/>
              <a:t>- Gaining or losing weight		- Changes in behaviour</a:t>
            </a:r>
          </a:p>
          <a:p>
            <a:pPr marL="0" indent="0">
              <a:buFont typeface="Arial" panose="020B0604020202020204" pitchFamily="34" charset="0"/>
              <a:buNone/>
            </a:pPr>
            <a:r>
              <a:rPr lang="en-GB" dirty="0"/>
              <a:t>- Depression			- Poor wound healing.</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902686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health and social care workers to think of some examples of equipment that can be used to support people to eat and drink independently.</a:t>
            </a:r>
          </a:p>
          <a:p>
            <a:endParaRPr lang="en-GB" b="1" dirty="0"/>
          </a:p>
          <a:p>
            <a:r>
              <a:rPr lang="en-GB" b="1" dirty="0"/>
              <a:t>Examples of possible answers include:</a:t>
            </a:r>
          </a:p>
          <a:p>
            <a:pPr marL="171450" indent="-171450">
              <a:buFont typeface="Arial" panose="020B0604020202020204" pitchFamily="34" charset="0"/>
              <a:buChar char="•"/>
            </a:pPr>
            <a:r>
              <a:rPr lang="en-GB" dirty="0"/>
              <a:t>Technology such as clocks or reminder messages to tell someone when it is time to eat or drink</a:t>
            </a:r>
          </a:p>
          <a:p>
            <a:pPr marL="171450" indent="-171450">
              <a:buFont typeface="Arial" panose="020B0604020202020204" pitchFamily="34" charset="0"/>
              <a:buChar char="•"/>
            </a:pPr>
            <a:r>
              <a:rPr lang="en-GB" dirty="0"/>
              <a:t>Cutlery with shaped and padded handles that can help with gripping</a:t>
            </a:r>
          </a:p>
          <a:p>
            <a:pPr marL="171450" indent="-171450">
              <a:buFont typeface="Arial" panose="020B0604020202020204" pitchFamily="34" charset="0"/>
              <a:buChar char="•"/>
            </a:pPr>
            <a:r>
              <a:rPr lang="en-GB" dirty="0"/>
              <a:t>Two-handled mugs to help people with poor grip, tremors or weak wrists</a:t>
            </a:r>
          </a:p>
          <a:p>
            <a:pPr marL="171450" indent="-171450">
              <a:buFont typeface="Arial" panose="020B0604020202020204" pitchFamily="34" charset="0"/>
              <a:buChar char="•"/>
            </a:pPr>
            <a:r>
              <a:rPr lang="en-GB" dirty="0"/>
              <a:t>Cups with lids to reduce the risk of spillage</a:t>
            </a:r>
          </a:p>
          <a:p>
            <a:pPr marL="171450" indent="-171450">
              <a:buFont typeface="Arial" panose="020B0604020202020204" pitchFamily="34" charset="0"/>
              <a:buChar char="•"/>
            </a:pPr>
            <a:r>
              <a:rPr lang="en-GB" dirty="0"/>
              <a:t>One-way straws that help people to drink without the need to lift cups and glasses, even if muscle weakness has reduced their ability to suck</a:t>
            </a:r>
          </a:p>
          <a:p>
            <a:pPr marL="171450" indent="-171450">
              <a:buFont typeface="Arial" panose="020B0604020202020204" pitchFamily="34" charset="0"/>
              <a:buChar char="•"/>
            </a:pPr>
            <a:r>
              <a:rPr lang="en-GB" dirty="0"/>
              <a:t>Non-slip mats which stop plates from moving around while people are cutting food</a:t>
            </a:r>
          </a:p>
          <a:p>
            <a:pPr marL="171450" indent="-171450">
              <a:buFont typeface="Arial" panose="020B0604020202020204" pitchFamily="34" charset="0"/>
              <a:buChar char="•"/>
            </a:pPr>
            <a:r>
              <a:rPr lang="en-GB" dirty="0"/>
              <a:t>Plates and bowls with high sides to prevent food falling off the edges</a:t>
            </a:r>
          </a:p>
          <a:p>
            <a:endParaRPr lang="en-GB" dirty="0"/>
          </a:p>
          <a:p>
            <a:r>
              <a:rPr lang="en-GB" dirty="0"/>
              <a:t>Individuals should have plenty of time to eat, not be rushed and be able to choose whether they would like to use any equipment offered. </a:t>
            </a:r>
          </a:p>
          <a:p>
            <a:endParaRPr lang="en-GB" dirty="0"/>
          </a:p>
          <a:p>
            <a:r>
              <a:rPr lang="en-GB" dirty="0"/>
              <a:t>If health and social care workers have concerns that an individual is not eating or drinking enough despite being encouraged and supported, you should discuss your concerns with your manager.</a:t>
            </a:r>
          </a:p>
          <a:p>
            <a:endParaRPr lang="en-GB" dirty="0"/>
          </a:p>
          <a:p>
            <a:r>
              <a:rPr lang="en-GB" dirty="0"/>
              <a:t>Advice may be sought from a specialist such as a dietician or a nutritionist.</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11</a:t>
            </a:fld>
            <a:endParaRPr lang="en-GB"/>
          </a:p>
        </p:txBody>
      </p:sp>
    </p:spTree>
    <p:extLst>
      <p:ext uri="{BB962C8B-B14F-4D97-AF65-F5344CB8AC3E}">
        <p14:creationId xmlns:p14="http://schemas.microsoft.com/office/powerpoint/2010/main" val="1247519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729561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771782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753303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44561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29450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45440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16592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87360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2318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630838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65496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6671950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25391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8829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0370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26946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99751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877656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06173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49947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142852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94308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0782272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903421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349001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23986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820082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015349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441405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518313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161241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642740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80864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1598385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589645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41804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581600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175057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solidFill>
                  <a:prstClr val="black"/>
                </a:solidFill>
              </a:rPr>
              <a:pPr/>
              <a:t>9/1/2021</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10859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853303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689102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280595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28145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solidFill>
                  <a:prstClr val="black"/>
                </a:solidFill>
              </a:rPr>
              <a:pPr/>
              <a:t>01/09/2021</a:t>
            </a:fld>
            <a:endParaRPr lang="en-GB">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230331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 Target="../slides/slide1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 Target="../slides/slide1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prstClr val="white"/>
                </a:solidFill>
                <a:latin typeface="Arial" panose="020B0604020202020204" pitchFamily="34" charset="0"/>
                <a:cs typeface="Arial" panose="020B0604020202020204" pitchFamily="34" charset="0"/>
              </a:rPr>
              <a:pPr algn="ctr" eaLnBrk="0" hangingPunct="0"/>
              <a:t>‹#›</a:t>
            </a:fld>
            <a:endParaRPr lang="en-GB" sz="1300" b="1" dirty="0">
              <a:solidFill>
                <a:prstClr val="white"/>
              </a:solidFill>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3108173094"/>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1557039145"/>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1002107109"/>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fld id="{13EAF074-EBD3-3449-94F7-95AB91E0F6D5}" type="slidenum">
              <a:rPr lang="en-GB" sz="1300" b="1">
                <a:solidFill>
                  <a:srgbClr val="002060"/>
                </a:solidFill>
                <a:latin typeface="Arial" panose="020B0604020202020204" pitchFamily="34" charset="0"/>
                <a:cs typeface="Arial" panose="020B0604020202020204" pitchFamily="34" charset="0"/>
              </a:rPr>
              <a:pPr algn="ctr" eaLnBrk="0" hangingPunct="0"/>
              <a:t>‹#›</a:t>
            </a:fld>
            <a:endParaRPr lang="en-GB" sz="1300" b="1" dirty="0">
              <a:solidFill>
                <a:srgbClr val="002060"/>
              </a:solidFill>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3394140898"/>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3.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2819" y="2627416"/>
            <a:ext cx="9221186" cy="1752600"/>
          </a:xfrm>
        </p:spPr>
        <p:txBody>
          <a:bodyPr/>
          <a:lstStyle/>
          <a:p>
            <a:pPr algn="l"/>
            <a:r>
              <a:rPr lang="en-GB" sz="8000" b="1" dirty="0">
                <a:solidFill>
                  <a:schemeClr val="bg1"/>
                </a:solidFill>
                <a:latin typeface="Arial" panose="020B0604020202020204" pitchFamily="34" charset="0"/>
                <a:cs typeface="Arial" panose="020B0604020202020204" pitchFamily="34" charset="0"/>
              </a:rPr>
              <a:t>Fluids and Nutrition</a:t>
            </a:r>
          </a:p>
        </p:txBody>
      </p:sp>
      <p:sp>
        <p:nvSpPr>
          <p:cNvPr id="4"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prstClr val="white"/>
                </a:solidFill>
              </a:rPr>
              <a:t>Standard</a:t>
            </a:r>
            <a:endParaRPr lang="en-GB" sz="2400" dirty="0">
              <a:solidFill>
                <a:prstClr val="white"/>
              </a:solidFill>
            </a:endParaRPr>
          </a:p>
        </p:txBody>
      </p:sp>
      <p:sp>
        <p:nvSpPr>
          <p:cNvPr id="5" name="TextBox 4"/>
          <p:cNvSpPr txBox="1"/>
          <p:nvPr/>
        </p:nvSpPr>
        <p:spPr>
          <a:xfrm>
            <a:off x="6650171" y="3114767"/>
            <a:ext cx="3135085" cy="4708981"/>
          </a:xfrm>
          <a:prstGeom prst="rect">
            <a:avLst/>
          </a:prstGeom>
          <a:noFill/>
        </p:spPr>
        <p:txBody>
          <a:bodyPr wrap="square" rtlCol="0">
            <a:spAutoFit/>
          </a:bodyPr>
          <a:lstStyle/>
          <a:p>
            <a:r>
              <a:rPr lang="en-GB" sz="30000" dirty="0">
                <a:solidFill>
                  <a:prstClr val="white"/>
                </a:solidFill>
                <a:latin typeface="Arial" panose="020B0604020202020204" pitchFamily="34" charset="0"/>
                <a:cs typeface="Arial" panose="020B0604020202020204" pitchFamily="34" charset="0"/>
              </a:rPr>
              <a:t>8</a:t>
            </a:r>
          </a:p>
        </p:txBody>
      </p:sp>
    </p:spTree>
    <p:extLst>
      <p:ext uri="{BB962C8B-B14F-4D97-AF65-F5344CB8AC3E}">
        <p14:creationId xmlns:p14="http://schemas.microsoft.com/office/powerpoint/2010/main" val="498551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Identifying poor nutrition</a:t>
            </a:r>
          </a:p>
        </p:txBody>
      </p:sp>
      <p:sp>
        <p:nvSpPr>
          <p:cNvPr id="3" name="Content Placeholder 2"/>
          <p:cNvSpPr>
            <a:spLocks noGrp="1"/>
          </p:cNvSpPr>
          <p:nvPr>
            <p:ph idx="1"/>
          </p:nvPr>
        </p:nvSpPr>
        <p:spPr>
          <a:xfrm>
            <a:off x="255325" y="1188469"/>
            <a:ext cx="8624270" cy="816599"/>
          </a:xfrm>
        </p:spPr>
        <p:txBody>
          <a:bodyPr/>
          <a:lstStyle/>
          <a:p>
            <a:pPr marL="0" indent="0">
              <a:buNone/>
            </a:pPr>
            <a:r>
              <a:rPr lang="en-GB" dirty="0"/>
              <a:t>Around a third of people admitted to hospital or care in the UK are malnourished or at risk of becoming so.</a:t>
            </a:r>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7118" y="2031693"/>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Muscle weakness</a:t>
            </a:r>
          </a:p>
        </p:txBody>
      </p:sp>
      <p:sp>
        <p:nvSpPr>
          <p:cNvPr id="6" name="Rectangle 5"/>
          <p:cNvSpPr/>
          <p:nvPr/>
        </p:nvSpPr>
        <p:spPr>
          <a:xfrm>
            <a:off x="255325" y="2567113"/>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Increased infections</a:t>
            </a:r>
          </a:p>
        </p:txBody>
      </p:sp>
      <p:sp>
        <p:nvSpPr>
          <p:cNvPr id="7" name="Rectangle 6"/>
          <p:cNvSpPr/>
          <p:nvPr/>
        </p:nvSpPr>
        <p:spPr>
          <a:xfrm>
            <a:off x="255324" y="3100334"/>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Constipation</a:t>
            </a:r>
          </a:p>
        </p:txBody>
      </p:sp>
      <p:sp>
        <p:nvSpPr>
          <p:cNvPr id="8" name="Rectangle 7"/>
          <p:cNvSpPr/>
          <p:nvPr/>
        </p:nvSpPr>
        <p:spPr>
          <a:xfrm>
            <a:off x="255323" y="3622543"/>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Gaining or losing weight</a:t>
            </a:r>
          </a:p>
        </p:txBody>
      </p:sp>
      <p:sp>
        <p:nvSpPr>
          <p:cNvPr id="9" name="Rectangle 8"/>
          <p:cNvSpPr/>
          <p:nvPr/>
        </p:nvSpPr>
        <p:spPr>
          <a:xfrm>
            <a:off x="257117" y="4156116"/>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Depression</a:t>
            </a:r>
          </a:p>
        </p:txBody>
      </p:sp>
      <p:sp>
        <p:nvSpPr>
          <p:cNvPr id="10" name="Rectangle 9"/>
          <p:cNvSpPr/>
          <p:nvPr/>
        </p:nvSpPr>
        <p:spPr>
          <a:xfrm>
            <a:off x="5007308" y="2031693"/>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Feeling tired all the time</a:t>
            </a:r>
          </a:p>
        </p:txBody>
      </p:sp>
      <p:sp>
        <p:nvSpPr>
          <p:cNvPr id="11" name="Rectangle 10"/>
          <p:cNvSpPr/>
          <p:nvPr/>
        </p:nvSpPr>
        <p:spPr>
          <a:xfrm>
            <a:off x="5005515" y="2567113"/>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More falls</a:t>
            </a:r>
          </a:p>
        </p:txBody>
      </p:sp>
      <p:sp>
        <p:nvSpPr>
          <p:cNvPr id="12" name="Rectangle 11"/>
          <p:cNvSpPr/>
          <p:nvPr/>
        </p:nvSpPr>
        <p:spPr>
          <a:xfrm>
            <a:off x="5005514" y="3100334"/>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Lack of energy</a:t>
            </a:r>
          </a:p>
        </p:txBody>
      </p:sp>
      <p:sp>
        <p:nvSpPr>
          <p:cNvPr id="13" name="Rectangle 12"/>
          <p:cNvSpPr/>
          <p:nvPr/>
        </p:nvSpPr>
        <p:spPr>
          <a:xfrm>
            <a:off x="5005513" y="3622543"/>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Changes in behaviour</a:t>
            </a:r>
          </a:p>
        </p:txBody>
      </p:sp>
      <p:sp>
        <p:nvSpPr>
          <p:cNvPr id="14" name="Rectangle 13"/>
          <p:cNvSpPr/>
          <p:nvPr/>
        </p:nvSpPr>
        <p:spPr>
          <a:xfrm>
            <a:off x="5007307" y="4156116"/>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Poor wound healing</a:t>
            </a:r>
          </a:p>
        </p:txBody>
      </p:sp>
      <p:grpSp>
        <p:nvGrpSpPr>
          <p:cNvPr id="15" name="Group 14"/>
          <p:cNvGrpSpPr/>
          <p:nvPr/>
        </p:nvGrpSpPr>
        <p:grpSpPr>
          <a:xfrm>
            <a:off x="194139" y="4622564"/>
            <a:ext cx="8760780" cy="1810650"/>
            <a:chOff x="194945" y="5019218"/>
            <a:chExt cx="8760780" cy="1810650"/>
          </a:xfrm>
        </p:grpSpPr>
        <p:sp>
          <p:nvSpPr>
            <p:cNvPr id="16" name="Rectangle 15"/>
            <p:cNvSpPr/>
            <p:nvPr/>
          </p:nvSpPr>
          <p:spPr>
            <a:xfrm>
              <a:off x="252353" y="5237414"/>
              <a:ext cx="8626253" cy="1493942"/>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4945" y="5019218"/>
              <a:ext cx="957771" cy="498289"/>
            </a:xfrm>
            <a:prstGeom prst="rect">
              <a:avLst/>
            </a:prstGeom>
          </p:spPr>
        </p:pic>
        <p:sp>
          <p:nvSpPr>
            <p:cNvPr id="18" name="TextBox 17"/>
            <p:cNvSpPr txBox="1"/>
            <p:nvPr/>
          </p:nvSpPr>
          <p:spPr>
            <a:xfrm>
              <a:off x="335043" y="5567984"/>
              <a:ext cx="8620682" cy="1261884"/>
            </a:xfrm>
            <a:prstGeom prst="rect">
              <a:avLst/>
            </a:prstGeom>
            <a:noFill/>
          </p:spPr>
          <p:txBody>
            <a:bodyPr wrap="square" rtlCol="0">
              <a:spAutoFit/>
            </a:bodyPr>
            <a:lstStyle/>
            <a:p>
              <a:r>
                <a:rPr lang="en-GB" sz="1600" b="1" dirty="0">
                  <a:solidFill>
                    <a:srgbClr val="0066CC"/>
                  </a:solidFill>
                  <a:latin typeface="Arial" panose="020B0604020202020204" pitchFamily="34" charset="0"/>
                  <a:cs typeface="Arial" panose="020B0604020202020204" pitchFamily="34" charset="0"/>
                </a:rPr>
                <a:t>Malnourished</a:t>
              </a:r>
            </a:p>
            <a:p>
              <a:r>
                <a:rPr lang="en-GB" sz="1500" dirty="0">
                  <a:latin typeface="Arial" panose="020B0604020202020204" pitchFamily="34" charset="0"/>
                  <a:cs typeface="Arial" panose="020B0604020202020204" pitchFamily="34" charset="0"/>
                </a:rPr>
                <a:t>An individual whose diet does not contain the right balance of nutrients can become malnourished. This could be under nutrition, when a person does not get enough nutrients or over nutrition, when a person has more nutrients than they need.</a:t>
              </a:r>
            </a:p>
            <a:p>
              <a:r>
                <a:rPr lang="en-GB" sz="1500" dirty="0">
                  <a:latin typeface="Arial" panose="020B0604020202020204" pitchFamily="34" charset="0"/>
                  <a:cs typeface="Arial" panose="020B0604020202020204" pitchFamily="34" charset="0"/>
                </a:rPr>
                <a:t>. </a:t>
              </a:r>
            </a:p>
          </p:txBody>
        </p:sp>
      </p:grpSp>
    </p:spTree>
    <p:extLst>
      <p:ext uri="{BB962C8B-B14F-4D97-AF65-F5344CB8AC3E}">
        <p14:creationId xmlns:p14="http://schemas.microsoft.com/office/powerpoint/2010/main" val="416572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Supporting people to eat</a:t>
            </a:r>
          </a:p>
        </p:txBody>
      </p:sp>
      <p:sp>
        <p:nvSpPr>
          <p:cNvPr id="3" name="Content Placeholder 2"/>
          <p:cNvSpPr>
            <a:spLocks noGrp="1"/>
          </p:cNvSpPr>
          <p:nvPr>
            <p:ph idx="1"/>
          </p:nvPr>
        </p:nvSpPr>
        <p:spPr>
          <a:xfrm>
            <a:off x="255325" y="1147247"/>
            <a:ext cx="8229600" cy="918032"/>
          </a:xfrm>
        </p:spPr>
        <p:txBody>
          <a:bodyPr>
            <a:normAutofit/>
          </a:bodyPr>
          <a:lstStyle/>
          <a:p>
            <a:pPr marL="0" indent="0">
              <a:lnSpc>
                <a:spcPct val="110000"/>
              </a:lnSpc>
              <a:spcBef>
                <a:spcPts val="600"/>
              </a:spcBef>
              <a:buNone/>
            </a:pPr>
            <a:r>
              <a:rPr lang="en-GB" sz="2400" dirty="0"/>
              <a:t>Equipment is available to support independent eating and drinking, and to promote dignity and respect. </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7118" y="2075760"/>
            <a:ext cx="3872287" cy="667439"/>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Technology such as clocks </a:t>
            </a:r>
            <a:br>
              <a:rPr lang="en-GB" sz="2000" b="1" dirty="0">
                <a:solidFill>
                  <a:srgbClr val="002060"/>
                </a:solidFill>
                <a:latin typeface="Arial" panose="020B0604020202020204" pitchFamily="34" charset="0"/>
                <a:cs typeface="Arial" panose="020B0604020202020204" pitchFamily="34" charset="0"/>
              </a:rPr>
            </a:br>
            <a:r>
              <a:rPr lang="en-GB" sz="2000" b="1" dirty="0">
                <a:solidFill>
                  <a:srgbClr val="002060"/>
                </a:solidFill>
                <a:latin typeface="Arial" panose="020B0604020202020204" pitchFamily="34" charset="0"/>
                <a:cs typeface="Arial" panose="020B0604020202020204" pitchFamily="34" charset="0"/>
              </a:rPr>
              <a:t>or reminder messages </a:t>
            </a:r>
          </a:p>
        </p:txBody>
      </p:sp>
      <p:sp>
        <p:nvSpPr>
          <p:cNvPr id="6" name="Rectangle 5"/>
          <p:cNvSpPr/>
          <p:nvPr/>
        </p:nvSpPr>
        <p:spPr>
          <a:xfrm>
            <a:off x="255325" y="2782215"/>
            <a:ext cx="3872287" cy="667439"/>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Cutlery with shaped and padded handles </a:t>
            </a:r>
          </a:p>
        </p:txBody>
      </p:sp>
      <p:sp>
        <p:nvSpPr>
          <p:cNvPr id="8" name="Rectangle 7"/>
          <p:cNvSpPr/>
          <p:nvPr/>
        </p:nvSpPr>
        <p:spPr>
          <a:xfrm>
            <a:off x="255324" y="3496677"/>
            <a:ext cx="3872287"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Two-handled mugs</a:t>
            </a:r>
          </a:p>
        </p:txBody>
      </p:sp>
      <p:sp>
        <p:nvSpPr>
          <p:cNvPr id="9" name="Rectangle 8"/>
          <p:cNvSpPr/>
          <p:nvPr/>
        </p:nvSpPr>
        <p:spPr>
          <a:xfrm>
            <a:off x="255323" y="3996615"/>
            <a:ext cx="3872287"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Cups with lids</a:t>
            </a:r>
          </a:p>
        </p:txBody>
      </p:sp>
      <p:sp>
        <p:nvSpPr>
          <p:cNvPr id="10" name="Rectangle 9"/>
          <p:cNvSpPr/>
          <p:nvPr/>
        </p:nvSpPr>
        <p:spPr>
          <a:xfrm>
            <a:off x="257118" y="4509077"/>
            <a:ext cx="3872287" cy="60676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One-way straws that help people to drink</a:t>
            </a:r>
          </a:p>
        </p:txBody>
      </p:sp>
      <p:sp>
        <p:nvSpPr>
          <p:cNvPr id="12" name="Rectangle 11"/>
          <p:cNvSpPr/>
          <p:nvPr/>
        </p:nvSpPr>
        <p:spPr>
          <a:xfrm>
            <a:off x="255322" y="5163162"/>
            <a:ext cx="3872287"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Non-slip mats</a:t>
            </a:r>
          </a:p>
        </p:txBody>
      </p:sp>
      <p:sp>
        <p:nvSpPr>
          <p:cNvPr id="13" name="Rectangle 12"/>
          <p:cNvSpPr/>
          <p:nvPr/>
        </p:nvSpPr>
        <p:spPr>
          <a:xfrm>
            <a:off x="255321" y="5667486"/>
            <a:ext cx="3872287" cy="667439"/>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Plates and bowls with </a:t>
            </a:r>
            <a:br>
              <a:rPr lang="en-GB" sz="2000" b="1" dirty="0">
                <a:solidFill>
                  <a:srgbClr val="002060"/>
                </a:solidFill>
                <a:latin typeface="Arial" panose="020B0604020202020204" pitchFamily="34" charset="0"/>
                <a:cs typeface="Arial" panose="020B0604020202020204" pitchFamily="34" charset="0"/>
              </a:rPr>
            </a:br>
            <a:r>
              <a:rPr lang="en-GB" sz="2000" b="1" dirty="0">
                <a:solidFill>
                  <a:srgbClr val="002060"/>
                </a:solidFill>
                <a:latin typeface="Arial" panose="020B0604020202020204" pitchFamily="34" charset="0"/>
                <a:cs typeface="Arial" panose="020B0604020202020204" pitchFamily="34" charset="0"/>
              </a:rPr>
              <a:t>high sides</a:t>
            </a:r>
          </a:p>
        </p:txBody>
      </p:sp>
      <p:pic>
        <p:nvPicPr>
          <p:cNvPr id="7" name="Picture 6"/>
          <p:cNvPicPr>
            <a:picLocks noChangeAspect="1"/>
          </p:cNvPicPr>
          <p:nvPr/>
        </p:nvPicPr>
        <p:blipFill rotWithShape="1">
          <a:blip r:embed="rId4" cstate="screen">
            <a:extLst>
              <a:ext uri="{28A0092B-C50C-407E-A947-70E740481C1C}">
                <a14:useLocalDpi xmlns:a14="http://schemas.microsoft.com/office/drawing/2010/main"/>
              </a:ext>
            </a:extLst>
          </a:blip>
          <a:srcRect l="6074" r="23765"/>
          <a:stretch/>
        </p:blipFill>
        <p:spPr>
          <a:xfrm>
            <a:off x="4336534" y="2089904"/>
            <a:ext cx="4493172" cy="4269292"/>
          </a:xfrm>
          <a:prstGeom prst="rect">
            <a:avLst/>
          </a:prstGeom>
        </p:spPr>
      </p:pic>
    </p:spTree>
    <p:extLst>
      <p:ext uri="{BB962C8B-B14F-4D97-AF65-F5344CB8AC3E}">
        <p14:creationId xmlns:p14="http://schemas.microsoft.com/office/powerpoint/2010/main" val="343784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Fluid and hydration</a:t>
            </a:r>
          </a:p>
        </p:txBody>
      </p:sp>
      <p:sp>
        <p:nvSpPr>
          <p:cNvPr id="3" name="Content Placeholder 2"/>
          <p:cNvSpPr>
            <a:spLocks noGrp="1"/>
          </p:cNvSpPr>
          <p:nvPr>
            <p:ph idx="1"/>
          </p:nvPr>
        </p:nvSpPr>
        <p:spPr>
          <a:xfrm>
            <a:off x="255324" y="1221520"/>
            <a:ext cx="5924759" cy="6204039"/>
          </a:xfrm>
        </p:spPr>
        <p:txBody>
          <a:bodyPr>
            <a:normAutofit/>
          </a:bodyPr>
          <a:lstStyle/>
          <a:p>
            <a:pPr marL="0" indent="0">
              <a:spcBef>
                <a:spcPts val="600"/>
              </a:spcBef>
              <a:buNone/>
            </a:pPr>
            <a:r>
              <a:rPr lang="en-GB" dirty="0"/>
              <a:t>The body needs fluids to carry out basic processes that enable it to function correctly. For example:</a:t>
            </a:r>
          </a:p>
          <a:p>
            <a:pPr>
              <a:spcBef>
                <a:spcPts val="600"/>
              </a:spcBef>
            </a:pPr>
            <a:r>
              <a:rPr lang="en-GB" dirty="0"/>
              <a:t>Digesting food and enabling </a:t>
            </a:r>
            <a:br>
              <a:rPr lang="en-GB" dirty="0"/>
            </a:br>
            <a:r>
              <a:rPr lang="en-GB" dirty="0"/>
              <a:t>nutrients to be absorbed</a:t>
            </a:r>
          </a:p>
          <a:p>
            <a:pPr>
              <a:spcBef>
                <a:spcPts val="600"/>
              </a:spcBef>
            </a:pPr>
            <a:r>
              <a:rPr lang="en-GB" dirty="0"/>
              <a:t>Enabling blood to circulate </a:t>
            </a:r>
            <a:br>
              <a:rPr lang="en-GB" dirty="0"/>
            </a:br>
            <a:r>
              <a:rPr lang="en-GB" dirty="0"/>
              <a:t>around the body</a:t>
            </a:r>
          </a:p>
          <a:p>
            <a:pPr>
              <a:spcBef>
                <a:spcPts val="600"/>
              </a:spcBef>
            </a:pPr>
            <a:r>
              <a:rPr lang="en-GB" dirty="0"/>
              <a:t>Removing waste products via </a:t>
            </a:r>
            <a:br>
              <a:rPr lang="en-GB" dirty="0"/>
            </a:br>
            <a:r>
              <a:rPr lang="en-GB" dirty="0"/>
              <a:t>urine and faeces</a:t>
            </a:r>
          </a:p>
          <a:p>
            <a:pPr>
              <a:spcBef>
                <a:spcPts val="600"/>
              </a:spcBef>
            </a:pPr>
            <a:r>
              <a:rPr lang="en-GB" dirty="0"/>
              <a:t>Keeping cells and tissues moist, helping to avoid infection</a:t>
            </a:r>
          </a:p>
          <a:p>
            <a:pPr>
              <a:spcBef>
                <a:spcPts val="600"/>
              </a:spcBef>
            </a:pPr>
            <a:r>
              <a:rPr lang="en-GB" dirty="0"/>
              <a:t>Controlling body temperature </a:t>
            </a:r>
            <a:br>
              <a:rPr lang="en-GB" dirty="0"/>
            </a:br>
            <a:r>
              <a:rPr lang="en-GB" dirty="0"/>
              <a:t>by perspiration</a:t>
            </a:r>
          </a:p>
          <a:p>
            <a:pPr>
              <a:spcBef>
                <a:spcPts val="600"/>
              </a:spcBef>
            </a:pPr>
            <a:r>
              <a:rPr lang="en-GB" dirty="0"/>
              <a:t>Maintaining brain function.</a:t>
            </a:r>
          </a:p>
          <a:p>
            <a:endParaRPr lang="en-GB" dirty="0"/>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l="40193" r="19329"/>
          <a:stretch/>
        </p:blipFill>
        <p:spPr>
          <a:xfrm>
            <a:off x="5801710" y="1253053"/>
            <a:ext cx="3058511" cy="5037389"/>
          </a:xfrm>
          <a:prstGeom prst="rect">
            <a:avLst/>
          </a:prstGeom>
        </p:spPr>
      </p:pic>
    </p:spTree>
    <p:extLst>
      <p:ext uri="{BB962C8B-B14F-4D97-AF65-F5344CB8AC3E}">
        <p14:creationId xmlns:p14="http://schemas.microsoft.com/office/powerpoint/2010/main" val="3079207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Staying hydrated</a:t>
            </a:r>
          </a:p>
        </p:txBody>
      </p:sp>
      <p:sp>
        <p:nvSpPr>
          <p:cNvPr id="3" name="Content Placeholder 2"/>
          <p:cNvSpPr>
            <a:spLocks noGrp="1"/>
          </p:cNvSpPr>
          <p:nvPr>
            <p:ph idx="1"/>
          </p:nvPr>
        </p:nvSpPr>
        <p:spPr>
          <a:xfrm>
            <a:off x="4595813" y="1320673"/>
            <a:ext cx="4264408" cy="5535740"/>
          </a:xfrm>
        </p:spPr>
        <p:txBody>
          <a:bodyPr>
            <a:normAutofit/>
          </a:bodyPr>
          <a:lstStyle/>
          <a:p>
            <a:pPr marL="0" indent="0">
              <a:spcBef>
                <a:spcPts val="600"/>
              </a:spcBef>
              <a:buNone/>
            </a:pPr>
            <a:r>
              <a:rPr lang="en-GB" dirty="0"/>
              <a:t>An individual's fluid requirement will be included in their care plan.</a:t>
            </a:r>
          </a:p>
          <a:p>
            <a:pPr>
              <a:spcBef>
                <a:spcPts val="600"/>
              </a:spcBef>
            </a:pPr>
            <a:r>
              <a:rPr lang="en-GB" dirty="0"/>
              <a:t>Most individuals should have about 1.5-2 litres of fluid each day</a:t>
            </a:r>
          </a:p>
          <a:p>
            <a:pPr>
              <a:spcBef>
                <a:spcPts val="600"/>
              </a:spcBef>
            </a:pPr>
            <a:r>
              <a:rPr lang="en-GB" dirty="0"/>
              <a:t>Individual’s with some medical conditions will need to drink less</a:t>
            </a:r>
          </a:p>
          <a:p>
            <a:pPr>
              <a:spcBef>
                <a:spcPts val="600"/>
              </a:spcBef>
            </a:pPr>
            <a:r>
              <a:rPr lang="en-GB" dirty="0"/>
              <a:t>Sometimes an individual must not eat or drink anything for a set period </a:t>
            </a:r>
            <a:br>
              <a:rPr lang="en-GB" dirty="0"/>
            </a:br>
            <a:r>
              <a:rPr lang="en-GB" dirty="0"/>
              <a:t>of time.</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39310" r="6956"/>
          <a:stretch/>
        </p:blipFill>
        <p:spPr>
          <a:xfrm>
            <a:off x="255325" y="1227439"/>
            <a:ext cx="4111723" cy="5087813"/>
          </a:xfrm>
          <a:prstGeom prst="rect">
            <a:avLst/>
          </a:prstGeom>
        </p:spPr>
      </p:pic>
    </p:spTree>
    <p:extLst>
      <p:ext uri="{BB962C8B-B14F-4D97-AF65-F5344CB8AC3E}">
        <p14:creationId xmlns:p14="http://schemas.microsoft.com/office/powerpoint/2010/main" val="68369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Identifying poor hydration</a:t>
            </a:r>
          </a:p>
        </p:txBody>
      </p:sp>
      <p:sp>
        <p:nvSpPr>
          <p:cNvPr id="3" name="Content Placeholder 2"/>
          <p:cNvSpPr>
            <a:spLocks noGrp="1"/>
          </p:cNvSpPr>
          <p:nvPr>
            <p:ph idx="1"/>
          </p:nvPr>
        </p:nvSpPr>
        <p:spPr>
          <a:xfrm>
            <a:off x="255325" y="1254571"/>
            <a:ext cx="8229600" cy="827617"/>
          </a:xfrm>
        </p:spPr>
        <p:txBody>
          <a:bodyPr/>
          <a:lstStyle/>
          <a:p>
            <a:pPr marL="0" indent="0">
              <a:buNone/>
            </a:pPr>
            <a:r>
              <a:rPr lang="en-GB" dirty="0"/>
              <a:t>Untreated dehydration can lead to problems with blood circulation or kidney failure.</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7118" y="2181544"/>
            <a:ext cx="4713283"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Feelings of thirst</a:t>
            </a:r>
          </a:p>
        </p:txBody>
      </p:sp>
      <p:sp>
        <p:nvSpPr>
          <p:cNvPr id="6" name="Rectangle 5"/>
          <p:cNvSpPr/>
          <p:nvPr/>
        </p:nvSpPr>
        <p:spPr>
          <a:xfrm>
            <a:off x="255325" y="2843931"/>
            <a:ext cx="4713283"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Dark coloured urine</a:t>
            </a:r>
          </a:p>
        </p:txBody>
      </p:sp>
      <p:sp>
        <p:nvSpPr>
          <p:cNvPr id="7" name="Rectangle 6"/>
          <p:cNvSpPr/>
          <p:nvPr/>
        </p:nvSpPr>
        <p:spPr>
          <a:xfrm>
            <a:off x="255324" y="3496677"/>
            <a:ext cx="4713284"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Headaches, tiredness and confusion</a:t>
            </a:r>
          </a:p>
        </p:txBody>
      </p:sp>
      <p:sp>
        <p:nvSpPr>
          <p:cNvPr id="8" name="Rectangle 7"/>
          <p:cNvSpPr/>
          <p:nvPr/>
        </p:nvSpPr>
        <p:spPr>
          <a:xfrm>
            <a:off x="255323" y="4062717"/>
            <a:ext cx="4713283"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Constipation</a:t>
            </a:r>
          </a:p>
        </p:txBody>
      </p:sp>
      <p:sp>
        <p:nvSpPr>
          <p:cNvPr id="9" name="Rectangle 8"/>
          <p:cNvSpPr/>
          <p:nvPr/>
        </p:nvSpPr>
        <p:spPr>
          <a:xfrm>
            <a:off x="257118" y="4660330"/>
            <a:ext cx="4713283" cy="414427"/>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Kidney stones and infections</a:t>
            </a:r>
          </a:p>
        </p:txBody>
      </p:sp>
      <p:sp>
        <p:nvSpPr>
          <p:cNvPr id="10" name="Rectangle 9"/>
          <p:cNvSpPr/>
          <p:nvPr/>
        </p:nvSpPr>
        <p:spPr>
          <a:xfrm>
            <a:off x="255322" y="5229264"/>
            <a:ext cx="4713283"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Poor wound healing</a:t>
            </a:r>
          </a:p>
        </p:txBody>
      </p:sp>
      <p:sp>
        <p:nvSpPr>
          <p:cNvPr id="11" name="Rectangle 10"/>
          <p:cNvSpPr/>
          <p:nvPr/>
        </p:nvSpPr>
        <p:spPr>
          <a:xfrm>
            <a:off x="255321" y="5828355"/>
            <a:ext cx="4713283" cy="45587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Urinary tract infections</a:t>
            </a:r>
          </a:p>
        </p:txBody>
      </p:sp>
      <p:pic>
        <p:nvPicPr>
          <p:cNvPr id="12" name="Picture 11"/>
          <p:cNvPicPr>
            <a:picLocks noChangeAspect="1"/>
          </p:cNvPicPr>
          <p:nvPr/>
        </p:nvPicPr>
        <p:blipFill rotWithShape="1">
          <a:blip r:embed="rId4" cstate="screen">
            <a:extLst>
              <a:ext uri="{28A0092B-C50C-407E-A947-70E740481C1C}">
                <a14:useLocalDpi xmlns:a14="http://schemas.microsoft.com/office/drawing/2010/main"/>
              </a:ext>
            </a:extLst>
          </a:blip>
          <a:srcRect l="27711" t="12966" r="26506" b="5193"/>
          <a:stretch/>
        </p:blipFill>
        <p:spPr>
          <a:xfrm>
            <a:off x="5436510" y="2181544"/>
            <a:ext cx="3448279" cy="4102681"/>
          </a:xfrm>
          <a:prstGeom prst="rect">
            <a:avLst/>
          </a:prstGeom>
        </p:spPr>
      </p:pic>
    </p:spTree>
    <p:extLst>
      <p:ext uri="{BB962C8B-B14F-4D97-AF65-F5344CB8AC3E}">
        <p14:creationId xmlns:p14="http://schemas.microsoft.com/office/powerpoint/2010/main" val="36169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87202"/>
            <a:ext cx="8624270" cy="920234"/>
          </a:xfrm>
        </p:spPr>
        <p:txBody>
          <a:bodyPr>
            <a:normAutofit fontScale="90000"/>
          </a:bodyPr>
          <a:lstStyle/>
          <a:p>
            <a:r>
              <a:rPr lang="en-GB" dirty="0"/>
              <a:t>Promoting adequate nutrition and hydration</a:t>
            </a:r>
          </a:p>
        </p:txBody>
      </p:sp>
      <p:sp>
        <p:nvSpPr>
          <p:cNvPr id="3" name="Content Placeholder 2"/>
          <p:cNvSpPr>
            <a:spLocks noGrp="1"/>
          </p:cNvSpPr>
          <p:nvPr>
            <p:ph idx="1"/>
          </p:nvPr>
        </p:nvSpPr>
        <p:spPr>
          <a:xfrm>
            <a:off x="255325" y="1265588"/>
            <a:ext cx="8624270" cy="827617"/>
          </a:xfrm>
        </p:spPr>
        <p:txBody>
          <a:bodyPr/>
          <a:lstStyle/>
          <a:p>
            <a:pPr marL="0" indent="0">
              <a:buNone/>
            </a:pPr>
            <a:r>
              <a:rPr lang="en-GB" dirty="0"/>
              <a:t>It is important to work in person centred ways to ensure that food and drinks provided meet individuals’ needs.</a:t>
            </a:r>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5325" y="2072477"/>
            <a:ext cx="8633495" cy="81227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b="1" dirty="0">
                <a:latin typeface="Arial" panose="020B0604020202020204" pitchFamily="34" charset="0"/>
                <a:cs typeface="Arial" panose="020B0604020202020204" pitchFamily="34" charset="0"/>
              </a:rPr>
              <a:t>Do they have beliefs or preferences that affect the foods </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that they eat?</a:t>
            </a:r>
          </a:p>
        </p:txBody>
      </p:sp>
      <p:sp>
        <p:nvSpPr>
          <p:cNvPr id="6" name="Rectangle 5"/>
          <p:cNvSpPr/>
          <p:nvPr/>
        </p:nvSpPr>
        <p:spPr>
          <a:xfrm>
            <a:off x="255325" y="2930372"/>
            <a:ext cx="8633495" cy="893505"/>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b="1" dirty="0">
                <a:latin typeface="Arial" panose="020B0604020202020204" pitchFamily="34" charset="0"/>
                <a:cs typeface="Arial" panose="020B0604020202020204" pitchFamily="34" charset="0"/>
              </a:rPr>
              <a:t>Are there any foods they should not have because of health conditions or medication? </a:t>
            </a:r>
          </a:p>
        </p:txBody>
      </p:sp>
      <p:sp>
        <p:nvSpPr>
          <p:cNvPr id="7" name="Rectangle 6"/>
          <p:cNvSpPr/>
          <p:nvPr/>
        </p:nvSpPr>
        <p:spPr>
          <a:xfrm>
            <a:off x="246100" y="3871329"/>
            <a:ext cx="8633495" cy="81227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b="1" dirty="0">
                <a:latin typeface="Arial" panose="020B0604020202020204" pitchFamily="34" charset="0"/>
                <a:cs typeface="Arial" panose="020B0604020202020204" pitchFamily="34" charset="0"/>
              </a:rPr>
              <a:t>Do they need support to eat and/or drink?</a:t>
            </a:r>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72095"/>
          <a:stretch/>
        </p:blipFill>
        <p:spPr>
          <a:xfrm>
            <a:off x="246100" y="4761186"/>
            <a:ext cx="8642720" cy="1596944"/>
          </a:xfrm>
          <a:prstGeom prst="rect">
            <a:avLst/>
          </a:prstGeom>
        </p:spPr>
      </p:pic>
    </p:spTree>
    <p:extLst>
      <p:ext uri="{BB962C8B-B14F-4D97-AF65-F5344CB8AC3E}">
        <p14:creationId xmlns:p14="http://schemas.microsoft.com/office/powerpoint/2010/main" val="414117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Supporting good hydration</a:t>
            </a:r>
          </a:p>
        </p:txBody>
      </p:sp>
      <p:sp>
        <p:nvSpPr>
          <p:cNvPr id="3" name="Content Placeholder 2"/>
          <p:cNvSpPr>
            <a:spLocks noGrp="1"/>
          </p:cNvSpPr>
          <p:nvPr>
            <p:ph idx="1"/>
          </p:nvPr>
        </p:nvSpPr>
        <p:spPr>
          <a:xfrm>
            <a:off x="255324" y="1221519"/>
            <a:ext cx="5539548" cy="5928427"/>
          </a:xfrm>
        </p:spPr>
        <p:txBody>
          <a:bodyPr>
            <a:normAutofit/>
          </a:bodyPr>
          <a:lstStyle/>
          <a:p>
            <a:pPr marL="0" indent="0">
              <a:buNone/>
            </a:pPr>
            <a:r>
              <a:rPr lang="en-GB" dirty="0"/>
              <a:t>Individuals’ care plans will state how </a:t>
            </a:r>
            <a:br>
              <a:rPr lang="en-GB" dirty="0"/>
            </a:br>
            <a:r>
              <a:rPr lang="en-GB" dirty="0"/>
              <a:t>to support them to maintain their hydration.</a:t>
            </a:r>
          </a:p>
          <a:p>
            <a:r>
              <a:rPr lang="en-GB" dirty="0"/>
              <a:t>Individuals should have access to fluid at all times, unless it is restricted for medical reasons</a:t>
            </a:r>
          </a:p>
          <a:p>
            <a:r>
              <a:rPr lang="en-GB" dirty="0"/>
              <a:t>Individuals should be encouraged not to wait until they are thirsty </a:t>
            </a:r>
            <a:br>
              <a:rPr lang="en-GB" dirty="0"/>
            </a:br>
            <a:r>
              <a:rPr lang="en-GB" dirty="0"/>
              <a:t>to drink</a:t>
            </a:r>
          </a:p>
          <a:p>
            <a:r>
              <a:rPr lang="en-GB" dirty="0"/>
              <a:t>Individuals should be offered drinks to remind them to drink</a:t>
            </a:r>
          </a:p>
          <a:p>
            <a:r>
              <a:rPr lang="en-GB" dirty="0"/>
              <a:t>Drinks need to be refreshed regularly </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14168" r="26174" b="12394"/>
          <a:stretch/>
        </p:blipFill>
        <p:spPr>
          <a:xfrm>
            <a:off x="5409283" y="1269067"/>
            <a:ext cx="3483108" cy="3599579"/>
          </a:xfrm>
          <a:prstGeom prst="rect">
            <a:avLst/>
          </a:prstGeom>
        </p:spPr>
      </p:pic>
      <p:sp>
        <p:nvSpPr>
          <p:cNvPr id="5" name="Rectangle 4"/>
          <p:cNvSpPr/>
          <p:nvPr/>
        </p:nvSpPr>
        <p:spPr>
          <a:xfrm>
            <a:off x="255323" y="5659848"/>
            <a:ext cx="8637067" cy="769441"/>
          </a:xfrm>
          <a:prstGeom prst="rect">
            <a:avLst/>
          </a:prstGeom>
        </p:spPr>
        <p:txBody>
          <a:bodyPr wrap="square">
            <a:spAutoFit/>
          </a:bodyPr>
          <a:lstStyle/>
          <a:p>
            <a:pPr marL="342900" indent="-342900">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Drinks should be within easy reach for those with restricted movement or mobility.</a:t>
            </a:r>
          </a:p>
        </p:txBody>
      </p:sp>
    </p:spTree>
    <p:extLst>
      <p:ext uri="{BB962C8B-B14F-4D97-AF65-F5344CB8AC3E}">
        <p14:creationId xmlns:p14="http://schemas.microsoft.com/office/powerpoint/2010/main" val="403513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412378"/>
            <a:ext cx="8627418" cy="733761"/>
          </a:xfrm>
        </p:spPr>
        <p:txBody>
          <a:bodyPr>
            <a:normAutofit lnSpcReduction="10000"/>
          </a:bodyPr>
          <a:lstStyle/>
          <a:p>
            <a:pPr marL="0" indent="0">
              <a:buNone/>
            </a:pPr>
            <a:r>
              <a:rPr lang="en-GB" dirty="0">
                <a:solidFill>
                  <a:schemeClr val="bg1"/>
                </a:solidFill>
              </a:rPr>
              <a:t>Which action below will help to prevent contamination with allergens, bacteria, physical objects and chemicals? </a:t>
            </a:r>
          </a:p>
        </p:txBody>
      </p:sp>
      <p:sp>
        <p:nvSpPr>
          <p:cNvPr id="5" name="TextBox 4"/>
          <p:cNvSpPr txBox="1"/>
          <p:nvPr/>
        </p:nvSpPr>
        <p:spPr>
          <a:xfrm>
            <a:off x="999898" y="2721553"/>
            <a:ext cx="5395656"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Wiping equipment with a dry cloth between uses</a:t>
            </a:r>
          </a:p>
        </p:txBody>
      </p:sp>
      <p:sp>
        <p:nvSpPr>
          <p:cNvPr id="6" name="TextBox 5"/>
          <p:cNvSpPr txBox="1"/>
          <p:nvPr/>
        </p:nvSpPr>
        <p:spPr>
          <a:xfrm>
            <a:off x="999897" y="3889917"/>
            <a:ext cx="5947168"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Storing food in a fridge</a:t>
            </a:r>
          </a:p>
        </p:txBody>
      </p:sp>
      <p:sp>
        <p:nvSpPr>
          <p:cNvPr id="7" name="TextBox 6"/>
          <p:cNvSpPr txBox="1"/>
          <p:nvPr/>
        </p:nvSpPr>
        <p:spPr>
          <a:xfrm>
            <a:off x="1001219" y="4811427"/>
            <a:ext cx="5078947"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Washing hands after preparing food</a:t>
            </a:r>
          </a:p>
        </p:txBody>
      </p:sp>
      <p:sp>
        <p:nvSpPr>
          <p:cNvPr id="8" name="TextBox 7"/>
          <p:cNvSpPr txBox="1"/>
          <p:nvPr/>
        </p:nvSpPr>
        <p:spPr>
          <a:xfrm>
            <a:off x="999897" y="5738788"/>
            <a:ext cx="6347780"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Storing food in covered containers </a:t>
            </a:r>
          </a:p>
        </p:txBody>
      </p:sp>
      <p:grpSp>
        <p:nvGrpSpPr>
          <p:cNvPr id="23" name="Group 22"/>
          <p:cNvGrpSpPr/>
          <p:nvPr/>
        </p:nvGrpSpPr>
        <p:grpSpPr>
          <a:xfrm>
            <a:off x="5555604" y="2913396"/>
            <a:ext cx="3711396" cy="4564662"/>
            <a:chOff x="5508104" y="2348880"/>
            <a:chExt cx="3711396" cy="4564662"/>
          </a:xfrm>
        </p:grpSpPr>
        <p:grpSp>
          <p:nvGrpSpPr>
            <p:cNvPr id="24" name="Group 23"/>
            <p:cNvGrpSpPr/>
            <p:nvPr/>
          </p:nvGrpSpPr>
          <p:grpSpPr>
            <a:xfrm>
              <a:off x="5508104" y="2348880"/>
              <a:ext cx="3711396" cy="4564662"/>
              <a:chOff x="4716116" y="2392730"/>
              <a:chExt cx="3711396" cy="4564662"/>
            </a:xfrm>
          </p:grpSpPr>
          <p:pic>
            <p:nvPicPr>
              <p:cNvPr id="26" name="Pictur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27" name="Picture 2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308198">
                <a:off x="5875925" y="2534840"/>
                <a:ext cx="1636750" cy="2465804"/>
              </a:xfrm>
              <a:prstGeom prst="rect">
                <a:avLst/>
              </a:prstGeom>
            </p:spPr>
          </p:pic>
        </p:grpSp>
        <p:pic>
          <p:nvPicPr>
            <p:cNvPr id="25" name="Picture 6" descr="\\DESIGNARCHIVE\Archive\PowerPoints\PPT symbols and documents\ABCD cards\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08855">
              <a:off x="6573886" y="2478512"/>
              <a:ext cx="1795805" cy="2537026"/>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020" y="2712980"/>
            <a:ext cx="617417" cy="872258"/>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020" y="3657246"/>
            <a:ext cx="617417" cy="872258"/>
          </a:xfrm>
          <a:prstGeom prst="rect">
            <a:avLst/>
          </a:prstGeom>
        </p:spPr>
      </p:pic>
      <p:pic>
        <p:nvPicPr>
          <p:cNvPr id="30" name="Picture 2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9020" y="4553588"/>
            <a:ext cx="617417" cy="872258"/>
          </a:xfrm>
          <a:prstGeom prst="rect">
            <a:avLst/>
          </a:prstGeom>
        </p:spPr>
      </p:pic>
      <p:pic>
        <p:nvPicPr>
          <p:cNvPr id="31" name="Picture 3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9020" y="5481530"/>
            <a:ext cx="617417" cy="872258"/>
          </a:xfrm>
          <a:prstGeom prst="rect">
            <a:avLst/>
          </a:prstGeom>
        </p:spPr>
      </p:pic>
      <p:pic>
        <p:nvPicPr>
          <p:cNvPr id="18" name="Picture 17"/>
          <p:cNvPicPr>
            <a:picLocks/>
          </p:cNvPicPr>
          <p:nvPr/>
        </p:nvPicPr>
        <p:blipFill rotWithShape="1">
          <a:blip r:embed="rId10"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19" name="Rectangle 18"/>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365103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30"/>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45008"/>
            <a:ext cx="9619013" cy="1009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368540"/>
            <a:ext cx="8639293" cy="830997"/>
          </a:xfrm>
          <a:prstGeom prst="rect">
            <a:avLst/>
          </a:prstGeom>
        </p:spPr>
        <p:txBody>
          <a:bodyPr wrap="square">
            <a:spAutoFit/>
          </a:bodyPr>
          <a:lstStyle/>
          <a:p>
            <a:r>
              <a:rPr lang="en-GB" sz="2400" b="1" dirty="0">
                <a:solidFill>
                  <a:prstClr val="white"/>
                </a:solidFill>
                <a:latin typeface="Arial" panose="020B0604020202020204" pitchFamily="34" charset="0"/>
                <a:cs typeface="Arial" panose="020B0604020202020204" pitchFamily="34" charset="0"/>
              </a:rPr>
              <a:t>Which of the following is a sign that an individual is dehydrated?</a:t>
            </a:r>
          </a:p>
        </p:txBody>
      </p:sp>
      <p:sp>
        <p:nvSpPr>
          <p:cNvPr id="22" name="TextBox 21"/>
          <p:cNvSpPr txBox="1"/>
          <p:nvPr/>
        </p:nvSpPr>
        <p:spPr>
          <a:xfrm>
            <a:off x="1046578" y="2805949"/>
            <a:ext cx="5769858"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Dark coloured urine</a:t>
            </a:r>
          </a:p>
        </p:txBody>
      </p:sp>
      <p:sp>
        <p:nvSpPr>
          <p:cNvPr id="23" name="TextBox 22"/>
          <p:cNvSpPr txBox="1"/>
          <p:nvPr/>
        </p:nvSpPr>
        <p:spPr>
          <a:xfrm>
            <a:off x="1046578" y="3718303"/>
            <a:ext cx="605486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Gaining weight</a:t>
            </a:r>
          </a:p>
        </p:txBody>
      </p:sp>
      <p:sp>
        <p:nvSpPr>
          <p:cNvPr id="24" name="TextBox 23"/>
          <p:cNvSpPr txBox="1"/>
          <p:nvPr/>
        </p:nvSpPr>
        <p:spPr>
          <a:xfrm>
            <a:off x="1047900" y="4631415"/>
            <a:ext cx="576853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Depression </a:t>
            </a:r>
          </a:p>
        </p:txBody>
      </p:sp>
      <p:sp>
        <p:nvSpPr>
          <p:cNvPr id="25" name="TextBox 24"/>
          <p:cNvSpPr txBox="1"/>
          <p:nvPr/>
        </p:nvSpPr>
        <p:spPr>
          <a:xfrm>
            <a:off x="1046579" y="5603902"/>
            <a:ext cx="547297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Muscle weakness</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grpSp>
        <p:nvGrpSpPr>
          <p:cNvPr id="16" name="Group 15"/>
          <p:cNvGrpSpPr/>
          <p:nvPr/>
        </p:nvGrpSpPr>
        <p:grpSpPr>
          <a:xfrm>
            <a:off x="5490742" y="3074384"/>
            <a:ext cx="3711396" cy="4564662"/>
            <a:chOff x="5432604" y="2420888"/>
            <a:chExt cx="3711396" cy="4564662"/>
          </a:xfrm>
        </p:grpSpPr>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82173">
              <a:off x="5432604"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8" name="Picture 2" descr="\\DESIGNARCHIVE\Archive\PowerPoints\PPT symbols and documents\ABCD cards\A.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4624"/>
            <a:stretch/>
          </p:blipFill>
          <p:spPr bwMode="auto">
            <a:xfrm rot="385857">
              <a:off x="6473422" y="2556201"/>
              <a:ext cx="1897871" cy="2557254"/>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0" name="Rectangle 19"/>
          <p:cNvSpPr/>
          <p:nvPr/>
        </p:nvSpPr>
        <p:spPr>
          <a:xfrm>
            <a:off x="6237027" y="2406438"/>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43038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3" grpId="1"/>
      <p:bldP spid="24" grpId="0"/>
      <p:bldP spid="24" grpId="1"/>
      <p:bldP spid="25" grpId="0"/>
      <p:bldP spid="25" grpId="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987624"/>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469774"/>
            <a:ext cx="8639293" cy="430887"/>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Which of the following are the best sources of protein?</a:t>
            </a:r>
          </a:p>
        </p:txBody>
      </p:sp>
      <p:sp>
        <p:nvSpPr>
          <p:cNvPr id="11" name="TextBox 10"/>
          <p:cNvSpPr txBox="1"/>
          <p:nvPr/>
        </p:nvSpPr>
        <p:spPr>
          <a:xfrm>
            <a:off x="1046578" y="287286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Fruit and vegetables</a:t>
            </a:r>
          </a:p>
        </p:txBody>
      </p:sp>
      <p:sp>
        <p:nvSpPr>
          <p:cNvPr id="12" name="TextBox 11"/>
          <p:cNvSpPr txBox="1"/>
          <p:nvPr/>
        </p:nvSpPr>
        <p:spPr>
          <a:xfrm>
            <a:off x="1067421" y="3784291"/>
            <a:ext cx="4958806"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Meat, fish and beans</a:t>
            </a:r>
          </a:p>
        </p:txBody>
      </p:sp>
      <p:sp>
        <p:nvSpPr>
          <p:cNvPr id="13" name="TextBox 12"/>
          <p:cNvSpPr txBox="1"/>
          <p:nvPr/>
        </p:nvSpPr>
        <p:spPr>
          <a:xfrm>
            <a:off x="1067421" y="4727603"/>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Oils, butter and sugary drinks</a:t>
            </a:r>
          </a:p>
        </p:txBody>
      </p:sp>
      <p:sp>
        <p:nvSpPr>
          <p:cNvPr id="14" name="TextBox 13"/>
          <p:cNvSpPr txBox="1"/>
          <p:nvPr/>
        </p:nvSpPr>
        <p:spPr>
          <a:xfrm>
            <a:off x="1046578" y="5699209"/>
            <a:ext cx="705678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Bread, pasta and potatoes</a:t>
            </a:r>
          </a:p>
        </p:txBody>
      </p:sp>
      <p:grpSp>
        <p:nvGrpSpPr>
          <p:cNvPr id="15" name="Group 14"/>
          <p:cNvGrpSpPr/>
          <p:nvPr/>
        </p:nvGrpSpPr>
        <p:grpSpPr>
          <a:xfrm>
            <a:off x="5611359" y="2989726"/>
            <a:ext cx="3711396" cy="4564662"/>
            <a:chOff x="5469116" y="2420888"/>
            <a:chExt cx="3711396" cy="4564662"/>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5469116"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7" name="Picture 4" descr="\\DESIGNARCHIVE\Archive\PowerPoints\PPT symbols and documents\ABCD cards\B.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4221" b="7959"/>
            <a:stretch/>
          </p:blipFill>
          <p:spPr bwMode="auto">
            <a:xfrm rot="302735">
              <a:off x="6457181" y="2617595"/>
              <a:ext cx="1902988" cy="236097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25523" y="2662173"/>
            <a:ext cx="617417" cy="872258"/>
          </a:xfrm>
          <a:prstGeom prst="rect">
            <a:avLst/>
          </a:prstGeom>
        </p:spPr>
      </p:pic>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5523" y="3606439"/>
            <a:ext cx="617417" cy="872258"/>
          </a:xfrm>
          <a:prstGeom prst="rect">
            <a:avLst/>
          </a:prstGeom>
        </p:spPr>
      </p:pic>
      <p:pic>
        <p:nvPicPr>
          <p:cNvPr id="20" name="Pictur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5523" y="4542543"/>
            <a:ext cx="617417" cy="872258"/>
          </a:xfrm>
          <a:prstGeom prst="rect">
            <a:avLst/>
          </a:prstGeom>
        </p:spPr>
      </p:pic>
      <p:pic>
        <p:nvPicPr>
          <p:cNvPr id="21" name="Pictur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5523" y="5470485"/>
            <a:ext cx="617417" cy="872258"/>
          </a:xfrm>
          <a:prstGeom prst="rect">
            <a:avLst/>
          </a:prstGeom>
        </p:spPr>
      </p:pic>
      <p:pic>
        <p:nvPicPr>
          <p:cNvPr id="22" name="Picture 21"/>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3" name="Rectangle 22"/>
          <p:cNvSpPr/>
          <p:nvPr/>
        </p:nvSpPr>
        <p:spPr>
          <a:xfrm>
            <a:off x="6237027" y="2324550"/>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10108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4"/>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3" grpId="0"/>
      <p:bldP spid="13" grpId="1"/>
      <p:bldP spid="14" grpId="0"/>
      <p:bldP spid="14" grpId="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3" name="Content Placeholder 2"/>
          <p:cNvSpPr>
            <a:spLocks noGrp="1"/>
          </p:cNvSpPr>
          <p:nvPr>
            <p:ph idx="1"/>
          </p:nvPr>
        </p:nvSpPr>
        <p:spPr>
          <a:xfrm>
            <a:off x="243449" y="1266266"/>
            <a:ext cx="8603667" cy="4616989"/>
          </a:xfrm>
        </p:spPr>
        <p:txBody>
          <a:bodyPr>
            <a:normAutofit/>
          </a:bodyPr>
          <a:lstStyle/>
          <a:p>
            <a:pPr marL="0" indent="0">
              <a:buNone/>
            </a:pPr>
            <a:r>
              <a:rPr lang="en-GB" sz="2400" dirty="0">
                <a:solidFill>
                  <a:srgbClr val="002060"/>
                </a:solidFill>
              </a:rPr>
              <a:t>8.1</a:t>
            </a:r>
            <a:r>
              <a:rPr lang="en-GB" sz="2400" dirty="0">
                <a:solidFill>
                  <a:srgbClr val="0066CC"/>
                </a:solidFill>
              </a:rPr>
              <a:t> Understand the principles of hydration, nutrition </a:t>
            </a:r>
            <a:br>
              <a:rPr lang="en-GB" sz="2400" dirty="0">
                <a:solidFill>
                  <a:srgbClr val="0066CC"/>
                </a:solidFill>
              </a:rPr>
            </a:br>
            <a:r>
              <a:rPr lang="en-GB" sz="2400" dirty="0">
                <a:solidFill>
                  <a:srgbClr val="0066CC"/>
                </a:solidFill>
              </a:rPr>
              <a:t>and food safety</a:t>
            </a:r>
          </a:p>
          <a:p>
            <a:pPr marL="0" indent="0">
              <a:buNone/>
            </a:pPr>
            <a:r>
              <a:rPr lang="en-GB" sz="2400" dirty="0">
                <a:solidFill>
                  <a:srgbClr val="002060"/>
                </a:solidFill>
              </a:rPr>
              <a:t>8.2</a:t>
            </a:r>
            <a:r>
              <a:rPr lang="en-GB" sz="2400" dirty="0">
                <a:solidFill>
                  <a:srgbClr val="0066CC"/>
                </a:solidFill>
              </a:rPr>
              <a:t> Support individuals to have access to fluids in accordance with their plan of care </a:t>
            </a:r>
          </a:p>
          <a:p>
            <a:pPr marL="0" indent="0">
              <a:buNone/>
            </a:pPr>
            <a:r>
              <a:rPr lang="en-GB" sz="2400" dirty="0">
                <a:solidFill>
                  <a:srgbClr val="002060"/>
                </a:solidFill>
              </a:rPr>
              <a:t>8.3</a:t>
            </a:r>
            <a:r>
              <a:rPr lang="en-GB" sz="2400" dirty="0">
                <a:solidFill>
                  <a:srgbClr val="0066CC"/>
                </a:solidFill>
              </a:rPr>
              <a:t> Support individuals to have access to  food and nutrition in accordance with their plan of care.</a:t>
            </a:r>
          </a:p>
          <a:p>
            <a:pPr marL="0" indent="0">
              <a:buNone/>
            </a:pPr>
            <a:endParaRPr lang="en-GB" dirty="0"/>
          </a:p>
        </p:txBody>
      </p:sp>
      <p:sp>
        <p:nvSpPr>
          <p:cNvPr id="6" name="Title Placeholder 1"/>
          <p:cNvSpPr txBox="1">
            <a:spLocks/>
          </p:cNvSpPr>
          <p:nvPr/>
        </p:nvSpPr>
        <p:spPr>
          <a:xfrm>
            <a:off x="5183850" y="5766968"/>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6650171" y="3114767"/>
            <a:ext cx="3135085" cy="4708981"/>
          </a:xfrm>
          <a:prstGeom prst="rect">
            <a:avLst/>
          </a:prstGeom>
          <a:noFill/>
        </p:spPr>
        <p:txBody>
          <a:bodyPr wrap="square" rtlCol="0">
            <a:spAutoFit/>
          </a:bodyPr>
          <a:lstStyle/>
          <a:p>
            <a:r>
              <a:rPr lang="en-GB" sz="30000" dirty="0">
                <a:solidFill>
                  <a:srgbClr val="002060"/>
                </a:solidFill>
                <a:latin typeface="Arial" panose="020B0604020202020204" pitchFamily="34" charset="0"/>
                <a:cs typeface="Arial" panose="020B0604020202020204" pitchFamily="34" charset="0"/>
              </a:rPr>
              <a:t>8</a:t>
            </a:r>
          </a:p>
        </p:txBody>
      </p:sp>
    </p:spTree>
    <p:extLst>
      <p:ext uri="{BB962C8B-B14F-4D97-AF65-F5344CB8AC3E}">
        <p14:creationId xmlns:p14="http://schemas.microsoft.com/office/powerpoint/2010/main" val="78331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Food safety</a:t>
            </a:r>
          </a:p>
        </p:txBody>
      </p:sp>
      <p:sp>
        <p:nvSpPr>
          <p:cNvPr id="3" name="Content Placeholder 2"/>
          <p:cNvSpPr>
            <a:spLocks noGrp="1"/>
          </p:cNvSpPr>
          <p:nvPr>
            <p:ph idx="1"/>
          </p:nvPr>
        </p:nvSpPr>
        <p:spPr>
          <a:xfrm>
            <a:off x="255324" y="1320673"/>
            <a:ext cx="8613253" cy="4528932"/>
          </a:xfrm>
        </p:spPr>
        <p:txBody>
          <a:bodyPr/>
          <a:lstStyle/>
          <a:p>
            <a:r>
              <a:rPr lang="en-GB" dirty="0"/>
              <a:t>Food safety is essential when preparing and </a:t>
            </a:r>
            <a:br>
              <a:rPr lang="en-GB" dirty="0"/>
            </a:br>
            <a:r>
              <a:rPr lang="en-GB" dirty="0"/>
              <a:t>handling food</a:t>
            </a:r>
          </a:p>
          <a:p>
            <a:r>
              <a:rPr lang="en-GB" dirty="0"/>
              <a:t>Not all substances and objects that can cause harm or illness can be seen</a:t>
            </a:r>
          </a:p>
          <a:p>
            <a:r>
              <a:rPr lang="en-GB" dirty="0"/>
              <a:t>People can become ill from eating food that tastes normal and looks safe.</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22305" b="31792"/>
          <a:stretch/>
        </p:blipFill>
        <p:spPr>
          <a:xfrm>
            <a:off x="255323" y="3624549"/>
            <a:ext cx="8613253" cy="2635864"/>
          </a:xfrm>
          <a:prstGeom prst="rect">
            <a:avLst/>
          </a:prstGeom>
        </p:spPr>
      </p:pic>
    </p:spTree>
    <p:extLst>
      <p:ext uri="{BB962C8B-B14F-4D97-AF65-F5344CB8AC3E}">
        <p14:creationId xmlns:p14="http://schemas.microsoft.com/office/powerpoint/2010/main" val="340170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Food hazards</a:t>
            </a:r>
          </a:p>
        </p:txBody>
      </p:sp>
      <p:sp>
        <p:nvSpPr>
          <p:cNvPr id="3" name="Content Placeholder 2"/>
          <p:cNvSpPr>
            <a:spLocks noGrp="1"/>
          </p:cNvSpPr>
          <p:nvPr>
            <p:ph idx="1"/>
          </p:nvPr>
        </p:nvSpPr>
        <p:spPr>
          <a:xfrm>
            <a:off x="255324" y="1276605"/>
            <a:ext cx="8657321" cy="893718"/>
          </a:xfrm>
        </p:spPr>
        <p:txBody>
          <a:bodyPr/>
          <a:lstStyle/>
          <a:p>
            <a:pPr marL="0" indent="0">
              <a:buNone/>
            </a:pPr>
            <a:r>
              <a:rPr lang="en-GB" dirty="0"/>
              <a:t>Food must be prepared and stored in ways that prevent contamination. Contaminants could be:</a:t>
            </a:r>
          </a:p>
          <a:p>
            <a:endParaRPr lang="en-GB" dirty="0"/>
          </a:p>
        </p:txBody>
      </p:sp>
      <p:sp>
        <p:nvSpPr>
          <p:cNvPr id="4" name="Rectangle 3"/>
          <p:cNvSpPr/>
          <p:nvPr/>
        </p:nvSpPr>
        <p:spPr>
          <a:xfrm>
            <a:off x="255327" y="2258831"/>
            <a:ext cx="1518390" cy="1443788"/>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Physical</a:t>
            </a:r>
          </a:p>
        </p:txBody>
      </p:sp>
      <p:sp>
        <p:nvSpPr>
          <p:cNvPr id="5" name="Rectangle 4"/>
          <p:cNvSpPr/>
          <p:nvPr/>
        </p:nvSpPr>
        <p:spPr>
          <a:xfrm>
            <a:off x="1773717" y="2262668"/>
            <a:ext cx="7115103" cy="143899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dirty="0">
                <a:latin typeface="Arial" panose="020B0604020202020204" pitchFamily="34" charset="0"/>
                <a:cs typeface="Arial" panose="020B0604020202020204" pitchFamily="34" charset="0"/>
              </a:rPr>
              <a:t>Objects that could be in food when it is bought or introduced when preparing food e.g. bones or bits of packaging. Look for objects which should not be in the food</a:t>
            </a:r>
          </a:p>
        </p:txBody>
      </p:sp>
      <p:sp>
        <p:nvSpPr>
          <p:cNvPr id="6" name="Rectangle 5"/>
          <p:cNvSpPr/>
          <p:nvPr/>
        </p:nvSpPr>
        <p:spPr>
          <a:xfrm>
            <a:off x="257118" y="4297125"/>
            <a:ext cx="1518390" cy="1532043"/>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Chemical</a:t>
            </a:r>
          </a:p>
        </p:txBody>
      </p:sp>
      <p:sp>
        <p:nvSpPr>
          <p:cNvPr id="7" name="Rectangle 6"/>
          <p:cNvSpPr/>
          <p:nvPr/>
        </p:nvSpPr>
        <p:spPr>
          <a:xfrm>
            <a:off x="1775508" y="4300962"/>
            <a:ext cx="7115103" cy="1526961"/>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dirty="0">
                <a:latin typeface="Arial" panose="020B0604020202020204" pitchFamily="34" charset="0"/>
                <a:cs typeface="Arial" panose="020B0604020202020204" pitchFamily="34" charset="0"/>
              </a:rPr>
              <a:t>Chemicals that could be harmful if eaten such as pesticides, weed killers or cleaning chemicals. Wash fruit and vegetables before preparation and avoid spraying cleaning products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near food.</a:t>
            </a:r>
          </a:p>
        </p:txBody>
      </p:sp>
    </p:spTree>
    <p:extLst>
      <p:ext uri="{BB962C8B-B14F-4D97-AF65-F5344CB8AC3E}">
        <p14:creationId xmlns:p14="http://schemas.microsoft.com/office/powerpoint/2010/main" val="283855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Food hazards</a:t>
            </a:r>
          </a:p>
        </p:txBody>
      </p:sp>
      <p:sp>
        <p:nvSpPr>
          <p:cNvPr id="4" name="Rectangle 3"/>
          <p:cNvSpPr/>
          <p:nvPr/>
        </p:nvSpPr>
        <p:spPr>
          <a:xfrm>
            <a:off x="242978" y="1157143"/>
            <a:ext cx="1518390" cy="1443788"/>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Allergenic</a:t>
            </a:r>
          </a:p>
        </p:txBody>
      </p:sp>
      <p:sp>
        <p:nvSpPr>
          <p:cNvPr id="5" name="Rectangle 4"/>
          <p:cNvSpPr/>
          <p:nvPr/>
        </p:nvSpPr>
        <p:spPr>
          <a:xfrm>
            <a:off x="1761368" y="1160980"/>
            <a:ext cx="7115103" cy="143899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dirty="0">
                <a:latin typeface="Arial" panose="020B0604020202020204" pitchFamily="34" charset="0"/>
                <a:cs typeface="Arial" panose="020B0604020202020204" pitchFamily="34" charset="0"/>
              </a:rPr>
              <a:t>Substances which cause extreme reactions in individuals allergic to them. Examples include nuts, eggs, shellfish, gluten and milk. Foods containing allergens should be prepared and stored separately to those which don’t </a:t>
            </a:r>
          </a:p>
        </p:txBody>
      </p:sp>
      <p:sp>
        <p:nvSpPr>
          <p:cNvPr id="6" name="Rectangle 5"/>
          <p:cNvSpPr/>
          <p:nvPr/>
        </p:nvSpPr>
        <p:spPr>
          <a:xfrm>
            <a:off x="255325" y="2694409"/>
            <a:ext cx="1518390" cy="1443788"/>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rgbClr val="002060"/>
                </a:solidFill>
                <a:latin typeface="Arial" panose="020B0604020202020204" pitchFamily="34" charset="0"/>
                <a:cs typeface="Arial" panose="020B0604020202020204" pitchFamily="34" charset="0"/>
              </a:rPr>
              <a:t>Bacterial</a:t>
            </a:r>
          </a:p>
        </p:txBody>
      </p:sp>
      <p:sp>
        <p:nvSpPr>
          <p:cNvPr id="7" name="Rectangle 6"/>
          <p:cNvSpPr/>
          <p:nvPr/>
        </p:nvSpPr>
        <p:spPr>
          <a:xfrm>
            <a:off x="1773715" y="2698246"/>
            <a:ext cx="7115103" cy="143899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2000" dirty="0">
                <a:latin typeface="Arial" panose="020B0604020202020204" pitchFamily="34" charset="0"/>
                <a:cs typeface="Arial" panose="020B0604020202020204" pitchFamily="34" charset="0"/>
              </a:rPr>
              <a:t>Pathogenic bacteria can be transferred to food during storage, handling and preparation. They can multiply to harmful levels if the conditions are right. Effective food safety principles should be followed to remove these risks.</a:t>
            </a: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t="58208" b="4124"/>
          <a:stretch/>
        </p:blipFill>
        <p:spPr>
          <a:xfrm>
            <a:off x="255325" y="4230481"/>
            <a:ext cx="8621146" cy="2060153"/>
          </a:xfrm>
          <a:prstGeom prst="rect">
            <a:avLst/>
          </a:prstGeom>
        </p:spPr>
      </p:pic>
    </p:spTree>
    <p:extLst>
      <p:ext uri="{BB962C8B-B14F-4D97-AF65-F5344CB8AC3E}">
        <p14:creationId xmlns:p14="http://schemas.microsoft.com/office/powerpoint/2010/main" val="232310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Vulnerable groups</a:t>
            </a:r>
          </a:p>
        </p:txBody>
      </p:sp>
      <p:sp>
        <p:nvSpPr>
          <p:cNvPr id="3" name="Content Placeholder 2"/>
          <p:cNvSpPr>
            <a:spLocks noGrp="1"/>
          </p:cNvSpPr>
          <p:nvPr>
            <p:ph idx="1"/>
          </p:nvPr>
        </p:nvSpPr>
        <p:spPr>
          <a:xfrm>
            <a:off x="255325" y="1254571"/>
            <a:ext cx="8624270" cy="4528932"/>
          </a:xfrm>
        </p:spPr>
        <p:txBody>
          <a:bodyPr/>
          <a:lstStyle/>
          <a:p>
            <a:pPr marL="0" indent="0">
              <a:buNone/>
            </a:pPr>
            <a:r>
              <a:rPr lang="en-GB" dirty="0"/>
              <a:t>Some groups of people are more vulnerable to food-related illnesses because of a weakened immune system. These groups can include:</a:t>
            </a:r>
          </a:p>
          <a:p>
            <a:pPr marL="0" indent="0">
              <a:buNone/>
            </a:pPr>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0964" r="26507"/>
          <a:stretch/>
        </p:blipFill>
        <p:spPr>
          <a:xfrm>
            <a:off x="5695720" y="2184526"/>
            <a:ext cx="3183875" cy="4034138"/>
          </a:xfrm>
          <a:prstGeom prst="rect">
            <a:avLst/>
          </a:prstGeom>
        </p:spPr>
      </p:pic>
      <p:sp>
        <p:nvSpPr>
          <p:cNvPr id="6" name="Rectangle 5"/>
          <p:cNvSpPr/>
          <p:nvPr/>
        </p:nvSpPr>
        <p:spPr>
          <a:xfrm>
            <a:off x="255324" y="2447269"/>
            <a:ext cx="5440395" cy="3262432"/>
          </a:xfrm>
          <a:prstGeom prst="rect">
            <a:avLst/>
          </a:prstGeom>
        </p:spPr>
        <p:txBody>
          <a:bodyPr wrap="square">
            <a:spAutoFit/>
          </a:bodyPr>
          <a:lstStyle/>
          <a:p>
            <a:pPr marL="285750" indent="-28575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Babies, toddlers, children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and teenagers</a:t>
            </a:r>
          </a:p>
          <a:p>
            <a:pPr marL="285750" indent="-28575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Pregnant and breastfeeding women</a:t>
            </a:r>
          </a:p>
          <a:p>
            <a:pPr marL="285750" indent="-28575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Elderly people</a:t>
            </a:r>
          </a:p>
          <a:p>
            <a:pPr marL="285750" indent="-28575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Those who are living on a </a:t>
            </a:r>
            <a:br>
              <a:rPr lang="en-GB" sz="2200" b="1" dirty="0">
                <a:latin typeface="Arial" panose="020B0604020202020204" pitchFamily="34" charset="0"/>
                <a:cs typeface="Arial" panose="020B0604020202020204" pitchFamily="34" charset="0"/>
              </a:rPr>
            </a:br>
            <a:r>
              <a:rPr lang="en-GB" sz="2200" b="1" dirty="0">
                <a:latin typeface="Arial" panose="020B0604020202020204" pitchFamily="34" charset="0"/>
                <a:cs typeface="Arial" panose="020B0604020202020204" pitchFamily="34" charset="0"/>
              </a:rPr>
              <a:t>low income</a:t>
            </a:r>
          </a:p>
          <a:p>
            <a:pPr marL="285750" indent="-28575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People in prison</a:t>
            </a:r>
          </a:p>
          <a:p>
            <a:pPr marL="285750" indent="-285750">
              <a:spcBef>
                <a:spcPts val="600"/>
              </a:spcBef>
              <a:buClr>
                <a:srgbClr val="0066CC"/>
              </a:buClr>
              <a:buFont typeface="Arial" panose="020B0604020202020204" pitchFamily="34" charset="0"/>
              <a:buChar char="■"/>
            </a:pPr>
            <a:r>
              <a:rPr lang="en-GB" sz="2200" b="1" dirty="0">
                <a:latin typeface="Arial" panose="020B0604020202020204" pitchFamily="34" charset="0"/>
                <a:cs typeface="Arial" panose="020B0604020202020204" pitchFamily="34" charset="0"/>
              </a:rPr>
              <a:t>People in hospital.</a:t>
            </a:r>
          </a:p>
        </p:txBody>
      </p:sp>
    </p:spTree>
    <p:extLst>
      <p:ext uri="{BB962C8B-B14F-4D97-AF65-F5344CB8AC3E}">
        <p14:creationId xmlns:p14="http://schemas.microsoft.com/office/powerpoint/2010/main" val="21391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500"/>
                                        <p:tgtEl>
                                          <p:spTgt spid="6">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fade">
                                      <p:cBhvr>
                                        <p:cTn id="20" dur="500"/>
                                        <p:tgtEl>
                                          <p:spTgt spid="6">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500"/>
                                        <p:tgtEl>
                                          <p:spTgt spid="6">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fade">
                                      <p:cBhvr>
                                        <p:cTn id="26"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Preparing food safely</a:t>
            </a:r>
          </a:p>
        </p:txBody>
      </p:sp>
      <p:sp>
        <p:nvSpPr>
          <p:cNvPr id="3" name="Content Placeholder 2"/>
          <p:cNvSpPr>
            <a:spLocks noGrp="1"/>
          </p:cNvSpPr>
          <p:nvPr>
            <p:ph idx="1"/>
          </p:nvPr>
        </p:nvSpPr>
        <p:spPr>
          <a:xfrm>
            <a:off x="255325" y="1243554"/>
            <a:ext cx="8229600" cy="783549"/>
          </a:xfrm>
        </p:spPr>
        <p:txBody>
          <a:bodyPr>
            <a:normAutofit/>
          </a:bodyPr>
          <a:lstStyle/>
          <a:p>
            <a:pPr marL="0" indent="0">
              <a:buNone/>
            </a:pPr>
            <a:r>
              <a:rPr lang="en-GB" dirty="0"/>
              <a:t>Which of the following statements are true </a:t>
            </a:r>
            <a:br>
              <a:rPr lang="en-GB" dirty="0"/>
            </a:br>
            <a:r>
              <a:rPr lang="en-GB" dirty="0"/>
              <a:t>and which are false?</a:t>
            </a:r>
          </a:p>
          <a:p>
            <a:pPr marL="0" indent="0">
              <a:buNone/>
            </a:pPr>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5324" y="2080445"/>
            <a:ext cx="8117500"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Remove jewellery before preparing food</a:t>
            </a:r>
          </a:p>
        </p:txBody>
      </p:sp>
      <p:sp>
        <p:nvSpPr>
          <p:cNvPr id="6" name="Rectangle 5"/>
          <p:cNvSpPr/>
          <p:nvPr/>
        </p:nvSpPr>
        <p:spPr>
          <a:xfrm>
            <a:off x="255323" y="2527625"/>
            <a:ext cx="8117500"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Wash your hands thoroughly before touching food</a:t>
            </a:r>
          </a:p>
        </p:txBody>
      </p:sp>
      <p:sp>
        <p:nvSpPr>
          <p:cNvPr id="7" name="Rectangle 6"/>
          <p:cNvSpPr/>
          <p:nvPr/>
        </p:nvSpPr>
        <p:spPr>
          <a:xfrm>
            <a:off x="255320" y="2961236"/>
            <a:ext cx="8117500"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Wipe equipment with dry cloth between uses</a:t>
            </a:r>
          </a:p>
        </p:txBody>
      </p:sp>
      <p:sp>
        <p:nvSpPr>
          <p:cNvPr id="9" name="Rectangle 8"/>
          <p:cNvSpPr/>
          <p:nvPr/>
        </p:nvSpPr>
        <p:spPr>
          <a:xfrm>
            <a:off x="255325" y="3384054"/>
            <a:ext cx="8117500"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Ensure food is cooked thoroughly</a:t>
            </a:r>
          </a:p>
        </p:txBody>
      </p:sp>
      <p:sp>
        <p:nvSpPr>
          <p:cNvPr id="10" name="Rectangle 9"/>
          <p:cNvSpPr/>
          <p:nvPr/>
        </p:nvSpPr>
        <p:spPr>
          <a:xfrm>
            <a:off x="255325" y="3819334"/>
            <a:ext cx="8117500"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Store food in sealed containers</a:t>
            </a:r>
          </a:p>
        </p:txBody>
      </p:sp>
      <p:sp>
        <p:nvSpPr>
          <p:cNvPr id="11" name="Rectangle 10"/>
          <p:cNvSpPr/>
          <p:nvPr/>
        </p:nvSpPr>
        <p:spPr>
          <a:xfrm>
            <a:off x="255326" y="4254878"/>
            <a:ext cx="8117494"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Food stored in a fridge should be labelled, dated and kept at or below 5ºC</a:t>
            </a:r>
          </a:p>
        </p:txBody>
      </p:sp>
      <p:sp>
        <p:nvSpPr>
          <p:cNvPr id="12" name="Rectangle 11"/>
          <p:cNvSpPr/>
          <p:nvPr/>
        </p:nvSpPr>
        <p:spPr>
          <a:xfrm>
            <a:off x="255320" y="4710354"/>
            <a:ext cx="8117494"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Store raw meat above ready-to-eat food</a:t>
            </a:r>
          </a:p>
        </p:txBody>
      </p:sp>
      <p:sp>
        <p:nvSpPr>
          <p:cNvPr id="13" name="Rectangle 12"/>
          <p:cNvSpPr/>
          <p:nvPr/>
        </p:nvSpPr>
        <p:spPr>
          <a:xfrm>
            <a:off x="255320" y="5130726"/>
            <a:ext cx="8117494"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Prepare raw and cooked foods at the same time in the same area</a:t>
            </a:r>
          </a:p>
        </p:txBody>
      </p:sp>
      <p:sp>
        <p:nvSpPr>
          <p:cNvPr id="14" name="Rectangle 13"/>
          <p:cNvSpPr/>
          <p:nvPr/>
        </p:nvSpPr>
        <p:spPr>
          <a:xfrm>
            <a:off x="255331" y="5584042"/>
            <a:ext cx="8117494"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Wash equipment in hot, soapy water or in a dishwasher if available</a:t>
            </a:r>
          </a:p>
        </p:txBody>
      </p:sp>
      <p:sp>
        <p:nvSpPr>
          <p:cNvPr id="15" name="Rectangle 14"/>
          <p:cNvSpPr/>
          <p:nvPr/>
        </p:nvSpPr>
        <p:spPr>
          <a:xfrm>
            <a:off x="8338141" y="1942414"/>
            <a:ext cx="539742" cy="707886"/>
          </a:xfrm>
          <a:prstGeom prst="rect">
            <a:avLst/>
          </a:prstGeom>
        </p:spPr>
        <p:txBody>
          <a:bodyPr wrap="square">
            <a:spAutoFit/>
          </a:bodyPr>
          <a:lstStyle/>
          <a:p>
            <a:pPr algn="ctr" defTabSz="914400">
              <a:defRPr/>
            </a:pPr>
            <a:r>
              <a:rPr lang="en-GB" sz="4000" b="1" dirty="0">
                <a:solidFill>
                  <a:srgbClr val="00B050"/>
                </a:solidFill>
                <a:latin typeface="Arial" panose="020B0604020202020204" pitchFamily="34" charset="0"/>
                <a:cs typeface="Arial" panose="020B0604020202020204" pitchFamily="34" charset="0"/>
                <a:sym typeface="Wingdings"/>
              </a:rPr>
              <a:t></a:t>
            </a:r>
            <a:endParaRPr lang="en-GB" sz="4000" b="1" dirty="0">
              <a:solidFill>
                <a:srgbClr val="00B050"/>
              </a:solidFill>
              <a:latin typeface="Arial" panose="020B0604020202020204" pitchFamily="34" charset="0"/>
              <a:cs typeface="Arial" panose="020B0604020202020204" pitchFamily="34" charset="0"/>
            </a:endParaRPr>
          </a:p>
        </p:txBody>
      </p:sp>
      <p:sp>
        <p:nvSpPr>
          <p:cNvPr id="16" name="Rectangle 15"/>
          <p:cNvSpPr/>
          <p:nvPr/>
        </p:nvSpPr>
        <p:spPr>
          <a:xfrm>
            <a:off x="8342629" y="2369605"/>
            <a:ext cx="539742" cy="707886"/>
          </a:xfrm>
          <a:prstGeom prst="rect">
            <a:avLst/>
          </a:prstGeom>
        </p:spPr>
        <p:txBody>
          <a:bodyPr wrap="square">
            <a:spAutoFit/>
          </a:bodyPr>
          <a:lstStyle/>
          <a:p>
            <a:pPr algn="ctr" defTabSz="914400">
              <a:defRPr/>
            </a:pPr>
            <a:r>
              <a:rPr lang="en-GB" sz="4000" b="1" dirty="0">
                <a:solidFill>
                  <a:srgbClr val="00B050"/>
                </a:solidFill>
                <a:latin typeface="Arial" panose="020B0604020202020204" pitchFamily="34" charset="0"/>
                <a:cs typeface="Arial" panose="020B0604020202020204" pitchFamily="34" charset="0"/>
                <a:sym typeface="Wingdings"/>
              </a:rPr>
              <a:t></a:t>
            </a:r>
            <a:endParaRPr lang="en-GB" sz="4000" b="1" dirty="0">
              <a:solidFill>
                <a:srgbClr val="00B050"/>
              </a:solidFill>
              <a:latin typeface="Arial" panose="020B0604020202020204" pitchFamily="34" charset="0"/>
              <a:cs typeface="Arial" panose="020B0604020202020204" pitchFamily="34" charset="0"/>
            </a:endParaRPr>
          </a:p>
        </p:txBody>
      </p:sp>
      <p:sp>
        <p:nvSpPr>
          <p:cNvPr id="17" name="Rectangle 16"/>
          <p:cNvSpPr/>
          <p:nvPr/>
        </p:nvSpPr>
        <p:spPr>
          <a:xfrm>
            <a:off x="8429441" y="2911582"/>
            <a:ext cx="401071" cy="523220"/>
          </a:xfrm>
          <a:prstGeom prst="rect">
            <a:avLst/>
          </a:prstGeom>
        </p:spPr>
        <p:txBody>
          <a:bodyPr wrap="none">
            <a:spAutoFit/>
          </a:bodyPr>
          <a:lstStyle/>
          <a:p>
            <a:pPr algn="ctr"/>
            <a:r>
              <a:rPr lang="en-GB" sz="2800" b="1" dirty="0">
                <a:solidFill>
                  <a:srgbClr val="FF0000"/>
                </a:solidFill>
                <a:latin typeface="Arial Rounded MT Bold" panose="020F0704030504030204" pitchFamily="34" charset="0"/>
                <a:cs typeface="Adobe Devanagari" pitchFamily="18" charset="0"/>
              </a:rPr>
              <a:t>X</a:t>
            </a:r>
          </a:p>
        </p:txBody>
      </p:sp>
      <p:sp>
        <p:nvSpPr>
          <p:cNvPr id="18" name="Rectangle 17"/>
          <p:cNvSpPr/>
          <p:nvPr/>
        </p:nvSpPr>
        <p:spPr>
          <a:xfrm>
            <a:off x="8350780" y="3272520"/>
            <a:ext cx="539742" cy="707886"/>
          </a:xfrm>
          <a:prstGeom prst="rect">
            <a:avLst/>
          </a:prstGeom>
        </p:spPr>
        <p:txBody>
          <a:bodyPr wrap="square">
            <a:spAutoFit/>
          </a:bodyPr>
          <a:lstStyle/>
          <a:p>
            <a:pPr algn="ctr" defTabSz="914400">
              <a:defRPr/>
            </a:pPr>
            <a:r>
              <a:rPr lang="en-GB" sz="4000" b="1" dirty="0">
                <a:solidFill>
                  <a:srgbClr val="00B050"/>
                </a:solidFill>
                <a:latin typeface="Arial" panose="020B0604020202020204" pitchFamily="34" charset="0"/>
                <a:cs typeface="Arial" panose="020B0604020202020204" pitchFamily="34" charset="0"/>
                <a:sym typeface="Wingdings"/>
              </a:rPr>
              <a:t></a:t>
            </a:r>
            <a:endParaRPr lang="en-GB" sz="4000" b="1" dirty="0">
              <a:solidFill>
                <a:srgbClr val="00B050"/>
              </a:solidFill>
              <a:latin typeface="Arial" panose="020B0604020202020204" pitchFamily="34" charset="0"/>
              <a:cs typeface="Arial" panose="020B0604020202020204" pitchFamily="34" charset="0"/>
            </a:endParaRPr>
          </a:p>
        </p:txBody>
      </p:sp>
      <p:sp>
        <p:nvSpPr>
          <p:cNvPr id="19" name="Rectangle 18"/>
          <p:cNvSpPr/>
          <p:nvPr/>
        </p:nvSpPr>
        <p:spPr>
          <a:xfrm>
            <a:off x="8337925" y="3634243"/>
            <a:ext cx="539742" cy="707886"/>
          </a:xfrm>
          <a:prstGeom prst="rect">
            <a:avLst/>
          </a:prstGeom>
        </p:spPr>
        <p:txBody>
          <a:bodyPr wrap="square">
            <a:spAutoFit/>
          </a:bodyPr>
          <a:lstStyle/>
          <a:p>
            <a:pPr algn="ctr" defTabSz="914400">
              <a:defRPr/>
            </a:pPr>
            <a:r>
              <a:rPr lang="en-GB" sz="4000" b="1" dirty="0">
                <a:solidFill>
                  <a:srgbClr val="00B050"/>
                </a:solidFill>
                <a:latin typeface="Arial" panose="020B0604020202020204" pitchFamily="34" charset="0"/>
                <a:cs typeface="Arial" panose="020B0604020202020204" pitchFamily="34" charset="0"/>
                <a:sym typeface="Wingdings"/>
              </a:rPr>
              <a:t></a:t>
            </a:r>
            <a:endParaRPr lang="en-GB" sz="4000" b="1" dirty="0">
              <a:solidFill>
                <a:srgbClr val="00B050"/>
              </a:solidFill>
              <a:latin typeface="Arial" panose="020B0604020202020204" pitchFamily="34" charset="0"/>
              <a:cs typeface="Arial" panose="020B0604020202020204" pitchFamily="34" charset="0"/>
            </a:endParaRPr>
          </a:p>
        </p:txBody>
      </p:sp>
      <p:sp>
        <p:nvSpPr>
          <p:cNvPr id="20" name="Rectangle 19"/>
          <p:cNvSpPr/>
          <p:nvPr/>
        </p:nvSpPr>
        <p:spPr>
          <a:xfrm>
            <a:off x="8337925" y="4096957"/>
            <a:ext cx="539742" cy="707886"/>
          </a:xfrm>
          <a:prstGeom prst="rect">
            <a:avLst/>
          </a:prstGeom>
        </p:spPr>
        <p:txBody>
          <a:bodyPr wrap="square">
            <a:spAutoFit/>
          </a:bodyPr>
          <a:lstStyle/>
          <a:p>
            <a:pPr algn="ctr" defTabSz="914400">
              <a:defRPr/>
            </a:pPr>
            <a:r>
              <a:rPr lang="en-GB" sz="4000" b="1" dirty="0">
                <a:solidFill>
                  <a:srgbClr val="00B050"/>
                </a:solidFill>
                <a:latin typeface="Arial" panose="020B0604020202020204" pitchFamily="34" charset="0"/>
                <a:cs typeface="Arial" panose="020B0604020202020204" pitchFamily="34" charset="0"/>
                <a:sym typeface="Wingdings"/>
              </a:rPr>
              <a:t></a:t>
            </a:r>
            <a:endParaRPr lang="en-GB" sz="4000" b="1" dirty="0">
              <a:solidFill>
                <a:srgbClr val="00B050"/>
              </a:solidFill>
              <a:latin typeface="Arial" panose="020B0604020202020204" pitchFamily="34" charset="0"/>
              <a:cs typeface="Arial" panose="020B0604020202020204" pitchFamily="34" charset="0"/>
            </a:endParaRPr>
          </a:p>
        </p:txBody>
      </p:sp>
      <p:sp>
        <p:nvSpPr>
          <p:cNvPr id="21" name="Rectangle 20"/>
          <p:cNvSpPr/>
          <p:nvPr/>
        </p:nvSpPr>
        <p:spPr>
          <a:xfrm>
            <a:off x="8427603" y="4650430"/>
            <a:ext cx="401071" cy="523220"/>
          </a:xfrm>
          <a:prstGeom prst="rect">
            <a:avLst/>
          </a:prstGeom>
        </p:spPr>
        <p:txBody>
          <a:bodyPr wrap="none">
            <a:spAutoFit/>
          </a:bodyPr>
          <a:lstStyle/>
          <a:p>
            <a:pPr algn="ctr"/>
            <a:r>
              <a:rPr lang="en-GB" sz="2800" b="1" dirty="0">
                <a:solidFill>
                  <a:srgbClr val="FF0000"/>
                </a:solidFill>
                <a:latin typeface="Arial Rounded MT Bold" panose="020F0704030504030204" pitchFamily="34" charset="0"/>
                <a:cs typeface="Adobe Devanagari" pitchFamily="18" charset="0"/>
              </a:rPr>
              <a:t>X</a:t>
            </a:r>
          </a:p>
        </p:txBody>
      </p:sp>
      <p:sp>
        <p:nvSpPr>
          <p:cNvPr id="22" name="Rectangle 21"/>
          <p:cNvSpPr/>
          <p:nvPr/>
        </p:nvSpPr>
        <p:spPr>
          <a:xfrm>
            <a:off x="8436782" y="5067238"/>
            <a:ext cx="401071" cy="523220"/>
          </a:xfrm>
          <a:prstGeom prst="rect">
            <a:avLst/>
          </a:prstGeom>
        </p:spPr>
        <p:txBody>
          <a:bodyPr wrap="none">
            <a:spAutoFit/>
          </a:bodyPr>
          <a:lstStyle/>
          <a:p>
            <a:pPr algn="ctr"/>
            <a:r>
              <a:rPr lang="en-GB" sz="2800" b="1" dirty="0">
                <a:solidFill>
                  <a:srgbClr val="FF0000"/>
                </a:solidFill>
                <a:latin typeface="Arial Rounded MT Bold" panose="020F0704030504030204" pitchFamily="34" charset="0"/>
                <a:cs typeface="Adobe Devanagari" pitchFamily="18" charset="0"/>
              </a:rPr>
              <a:t>X</a:t>
            </a:r>
          </a:p>
        </p:txBody>
      </p:sp>
      <p:sp>
        <p:nvSpPr>
          <p:cNvPr id="23" name="Rectangle 22"/>
          <p:cNvSpPr/>
          <p:nvPr/>
        </p:nvSpPr>
        <p:spPr>
          <a:xfrm>
            <a:off x="8336087" y="5439193"/>
            <a:ext cx="539742" cy="707886"/>
          </a:xfrm>
          <a:prstGeom prst="rect">
            <a:avLst/>
          </a:prstGeom>
        </p:spPr>
        <p:txBody>
          <a:bodyPr wrap="square">
            <a:spAutoFit/>
          </a:bodyPr>
          <a:lstStyle/>
          <a:p>
            <a:pPr algn="ctr" defTabSz="914400">
              <a:defRPr/>
            </a:pPr>
            <a:r>
              <a:rPr lang="en-GB" sz="4000" b="1" dirty="0">
                <a:solidFill>
                  <a:srgbClr val="00B050"/>
                </a:solidFill>
                <a:latin typeface="Arial" panose="020B0604020202020204" pitchFamily="34" charset="0"/>
                <a:cs typeface="Arial" panose="020B0604020202020204" pitchFamily="34" charset="0"/>
                <a:sym typeface="Wingdings"/>
              </a:rPr>
              <a:t></a:t>
            </a:r>
            <a:endParaRPr lang="en-GB" sz="4000" b="1" dirty="0">
              <a:solidFill>
                <a:srgbClr val="00B050"/>
              </a:solidFill>
              <a:latin typeface="Arial" panose="020B0604020202020204" pitchFamily="34" charset="0"/>
              <a:cs typeface="Arial" panose="020B0604020202020204" pitchFamily="34" charset="0"/>
            </a:endParaRPr>
          </a:p>
        </p:txBody>
      </p:sp>
      <p:sp>
        <p:nvSpPr>
          <p:cNvPr id="8" name="Rectangle 7"/>
          <p:cNvSpPr/>
          <p:nvPr/>
        </p:nvSpPr>
        <p:spPr>
          <a:xfrm>
            <a:off x="8110846" y="1433015"/>
            <a:ext cx="779675" cy="50939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False</a:t>
            </a:r>
          </a:p>
        </p:txBody>
      </p:sp>
      <p:sp>
        <p:nvSpPr>
          <p:cNvPr id="24" name="Rectangle 23"/>
          <p:cNvSpPr/>
          <p:nvPr/>
        </p:nvSpPr>
        <p:spPr>
          <a:xfrm>
            <a:off x="6863224" y="1433015"/>
            <a:ext cx="779675" cy="50939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True</a:t>
            </a:r>
          </a:p>
        </p:txBody>
      </p:sp>
      <p:sp>
        <p:nvSpPr>
          <p:cNvPr id="25" name="Rectangle 24"/>
          <p:cNvSpPr/>
          <p:nvPr/>
        </p:nvSpPr>
        <p:spPr>
          <a:xfrm>
            <a:off x="6323482" y="1343712"/>
            <a:ext cx="539742" cy="707886"/>
          </a:xfrm>
          <a:prstGeom prst="rect">
            <a:avLst/>
          </a:prstGeom>
        </p:spPr>
        <p:txBody>
          <a:bodyPr wrap="square">
            <a:spAutoFit/>
          </a:bodyPr>
          <a:lstStyle/>
          <a:p>
            <a:pPr algn="ctr" defTabSz="914400">
              <a:defRPr/>
            </a:pPr>
            <a:r>
              <a:rPr lang="en-GB" sz="4000" b="1" dirty="0">
                <a:solidFill>
                  <a:srgbClr val="00B050"/>
                </a:solidFill>
                <a:latin typeface="Arial" panose="020B0604020202020204" pitchFamily="34" charset="0"/>
                <a:cs typeface="Arial" panose="020B0604020202020204" pitchFamily="34" charset="0"/>
                <a:sym typeface="Wingdings"/>
              </a:rPr>
              <a:t></a:t>
            </a:r>
            <a:endParaRPr lang="en-GB" sz="4000" b="1" dirty="0">
              <a:solidFill>
                <a:srgbClr val="00B050"/>
              </a:solidFill>
              <a:latin typeface="Arial" panose="020B0604020202020204" pitchFamily="34" charset="0"/>
              <a:cs typeface="Arial" panose="020B0604020202020204" pitchFamily="34" charset="0"/>
            </a:endParaRPr>
          </a:p>
        </p:txBody>
      </p:sp>
      <p:sp>
        <p:nvSpPr>
          <p:cNvPr id="26" name="Rectangle 25"/>
          <p:cNvSpPr/>
          <p:nvPr/>
        </p:nvSpPr>
        <p:spPr>
          <a:xfrm>
            <a:off x="7655183" y="1428581"/>
            <a:ext cx="401071" cy="523220"/>
          </a:xfrm>
          <a:prstGeom prst="rect">
            <a:avLst/>
          </a:prstGeom>
        </p:spPr>
        <p:txBody>
          <a:bodyPr wrap="none">
            <a:spAutoFit/>
          </a:bodyPr>
          <a:lstStyle/>
          <a:p>
            <a:pPr algn="ctr"/>
            <a:r>
              <a:rPr lang="en-GB" sz="2800" b="1" dirty="0">
                <a:solidFill>
                  <a:srgbClr val="FF0000"/>
                </a:solidFill>
                <a:latin typeface="Arial Rounded MT Bold" panose="020F0704030504030204" pitchFamily="34" charset="0"/>
                <a:cs typeface="Adobe Devanagari" pitchFamily="18" charset="0"/>
              </a:rPr>
              <a:t>X</a:t>
            </a:r>
          </a:p>
        </p:txBody>
      </p:sp>
    </p:spTree>
    <p:extLst>
      <p:ext uri="{BB962C8B-B14F-4D97-AF65-F5344CB8AC3E}">
        <p14:creationId xmlns:p14="http://schemas.microsoft.com/office/powerpoint/2010/main" val="335155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
                                        <p:tgtEl>
                                          <p:spTgt spid="2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fade">
                                      <p:cBhvr>
                                        <p:cTn id="70" dur="500"/>
                                        <p:tgtEl>
                                          <p:spTgt spid="21"/>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5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fade">
                                      <p:cBhvr>
                                        <p:cTn id="8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7" grpId="0" animBg="1"/>
      <p:bldP spid="9" grpId="0" animBg="1"/>
      <p:bldP spid="10" grpId="0" animBg="1"/>
      <p:bldP spid="11" grpId="0" animBg="1"/>
      <p:bldP spid="12" grpId="0" animBg="1"/>
      <p:bldP spid="13" grpId="0" animBg="1"/>
      <p:bldP spid="14" grpId="0" animBg="1"/>
      <p:bldP spid="15" grpId="0"/>
      <p:bldP spid="16" grpId="0"/>
      <p:bldP spid="17" grpId="0"/>
      <p:bldP spid="18" grpId="0"/>
      <p:bldP spid="19" grpId="0"/>
      <p:bldP spid="20" grpId="0"/>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5" y="54151"/>
            <a:ext cx="8646304" cy="920234"/>
          </a:xfrm>
        </p:spPr>
        <p:txBody>
          <a:bodyPr>
            <a:noAutofit/>
          </a:bodyPr>
          <a:lstStyle/>
          <a:p>
            <a:r>
              <a:rPr lang="en-GB" sz="3000" dirty="0"/>
              <a:t>The importance of nutrition for health </a:t>
            </a:r>
            <a:br>
              <a:rPr lang="en-GB" sz="3000" dirty="0"/>
            </a:br>
            <a:r>
              <a:rPr lang="en-GB" sz="3000" dirty="0"/>
              <a:t>and wellbeing</a:t>
            </a:r>
          </a:p>
        </p:txBody>
      </p:sp>
      <p:sp>
        <p:nvSpPr>
          <p:cNvPr id="3" name="Content Placeholder 2"/>
          <p:cNvSpPr>
            <a:spLocks noGrp="1"/>
          </p:cNvSpPr>
          <p:nvPr>
            <p:ph idx="1"/>
          </p:nvPr>
        </p:nvSpPr>
        <p:spPr>
          <a:xfrm>
            <a:off x="244308" y="1265588"/>
            <a:ext cx="8646304" cy="871684"/>
          </a:xfrm>
        </p:spPr>
        <p:txBody>
          <a:bodyPr/>
          <a:lstStyle/>
          <a:p>
            <a:pPr marL="0" indent="0">
              <a:buNone/>
            </a:pPr>
            <a:r>
              <a:rPr lang="en-GB" dirty="0"/>
              <a:t>To stay healthy we need a diet that includes the correct balance of the following:</a:t>
            </a:r>
          </a:p>
          <a:p>
            <a:pPr marL="0" indent="0">
              <a:buNone/>
            </a:pPr>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68135" y="2082557"/>
            <a:ext cx="3872287"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Carbohydrates</a:t>
            </a:r>
          </a:p>
        </p:txBody>
      </p:sp>
      <p:sp>
        <p:nvSpPr>
          <p:cNvPr id="6" name="Rectangle 5"/>
          <p:cNvSpPr/>
          <p:nvPr/>
        </p:nvSpPr>
        <p:spPr>
          <a:xfrm>
            <a:off x="255326" y="2558826"/>
            <a:ext cx="3887016" cy="76314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buClr>
                <a:schemeClr val="bg1"/>
              </a:buClr>
            </a:pPr>
            <a:r>
              <a:rPr lang="en-GB" sz="1900" dirty="0">
                <a:latin typeface="Arial" panose="020B0604020202020204" pitchFamily="34" charset="0"/>
                <a:cs typeface="Arial" panose="020B0604020202020204" pitchFamily="34" charset="0"/>
              </a:rPr>
              <a:t>Good sources include bread, potatoes, rice and pasta</a:t>
            </a:r>
          </a:p>
        </p:txBody>
      </p:sp>
      <p:sp>
        <p:nvSpPr>
          <p:cNvPr id="7" name="Rectangle 6"/>
          <p:cNvSpPr/>
          <p:nvPr/>
        </p:nvSpPr>
        <p:spPr>
          <a:xfrm>
            <a:off x="5016354" y="2107166"/>
            <a:ext cx="3863242"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Vitamins</a:t>
            </a:r>
          </a:p>
        </p:txBody>
      </p:sp>
      <p:sp>
        <p:nvSpPr>
          <p:cNvPr id="8" name="Rectangle 7"/>
          <p:cNvSpPr/>
          <p:nvPr/>
        </p:nvSpPr>
        <p:spPr>
          <a:xfrm>
            <a:off x="5001658" y="2583435"/>
            <a:ext cx="3877937" cy="76314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Fruit and vegetables are good sources of vitamins</a:t>
            </a:r>
          </a:p>
        </p:txBody>
      </p:sp>
      <p:sp>
        <p:nvSpPr>
          <p:cNvPr id="10" name="Rectangle 9"/>
          <p:cNvSpPr/>
          <p:nvPr/>
        </p:nvSpPr>
        <p:spPr>
          <a:xfrm>
            <a:off x="244308" y="3440753"/>
            <a:ext cx="3885145"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Protein</a:t>
            </a:r>
          </a:p>
        </p:txBody>
      </p:sp>
      <p:sp>
        <p:nvSpPr>
          <p:cNvPr id="11" name="Rectangle 10"/>
          <p:cNvSpPr/>
          <p:nvPr/>
        </p:nvSpPr>
        <p:spPr>
          <a:xfrm>
            <a:off x="257117" y="3911908"/>
            <a:ext cx="3874207" cy="101574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Good sources of protein include  milk products but also in meat, fish and beans</a:t>
            </a:r>
          </a:p>
        </p:txBody>
      </p:sp>
      <p:sp>
        <p:nvSpPr>
          <p:cNvPr id="12" name="Rectangle 11"/>
          <p:cNvSpPr/>
          <p:nvPr/>
        </p:nvSpPr>
        <p:spPr>
          <a:xfrm>
            <a:off x="5016367" y="3452694"/>
            <a:ext cx="3859526"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Fibre</a:t>
            </a:r>
          </a:p>
        </p:txBody>
      </p:sp>
      <p:sp>
        <p:nvSpPr>
          <p:cNvPr id="13" name="Rectangle 12"/>
          <p:cNvSpPr/>
          <p:nvPr/>
        </p:nvSpPr>
        <p:spPr>
          <a:xfrm>
            <a:off x="5003557" y="3923849"/>
            <a:ext cx="3874207" cy="101574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Fruit, vegetables, wholemeal bread, nuts and seeds are high in fibre</a:t>
            </a:r>
          </a:p>
        </p:txBody>
      </p:sp>
      <p:sp>
        <p:nvSpPr>
          <p:cNvPr id="14" name="Rectangle 13"/>
          <p:cNvSpPr/>
          <p:nvPr/>
        </p:nvSpPr>
        <p:spPr>
          <a:xfrm>
            <a:off x="260702" y="5023771"/>
            <a:ext cx="8618838" cy="471156"/>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b="1" dirty="0">
                <a:solidFill>
                  <a:srgbClr val="002060"/>
                </a:solidFill>
                <a:latin typeface="Arial" panose="020B0604020202020204" pitchFamily="34" charset="0"/>
                <a:cs typeface="Arial" panose="020B0604020202020204" pitchFamily="34" charset="0"/>
              </a:rPr>
              <a:t>Minerals</a:t>
            </a:r>
          </a:p>
        </p:txBody>
      </p:sp>
      <p:sp>
        <p:nvSpPr>
          <p:cNvPr id="15" name="Rectangle 14"/>
          <p:cNvSpPr/>
          <p:nvPr/>
        </p:nvSpPr>
        <p:spPr>
          <a:xfrm>
            <a:off x="247893" y="5494927"/>
            <a:ext cx="8631702" cy="7846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000" dirty="0">
                <a:latin typeface="Arial" panose="020B0604020202020204" pitchFamily="34" charset="0"/>
                <a:cs typeface="Arial" panose="020B0604020202020204" pitchFamily="34" charset="0"/>
              </a:rPr>
              <a:t>Milk products are good providers of calcium and liver and shellfish are full of iron</a:t>
            </a:r>
          </a:p>
        </p:txBody>
      </p:sp>
    </p:spTree>
    <p:extLst>
      <p:ext uri="{BB962C8B-B14F-4D97-AF65-F5344CB8AC3E}">
        <p14:creationId xmlns:p14="http://schemas.microsoft.com/office/powerpoint/2010/main" val="160826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a:t>
            </a:r>
            <a:r>
              <a:rPr lang="en-GB" dirty="0" err="1"/>
              <a:t>eatwell</a:t>
            </a:r>
            <a:r>
              <a:rPr lang="en-GB" dirty="0"/>
              <a:t> plate</a:t>
            </a: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7445" y="1051589"/>
            <a:ext cx="7414356" cy="5261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641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5060</TotalTime>
  <Words>3496</Words>
  <Application>Microsoft Office PowerPoint</Application>
  <PresentationFormat>On-screen Show (4:3)</PresentationFormat>
  <Paragraphs>337</Paragraphs>
  <Slides>19</Slides>
  <Notes>16</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19</vt:i4>
      </vt:variant>
    </vt:vector>
  </HeadingPairs>
  <TitlesOfParts>
    <vt:vector size="27" baseType="lpstr">
      <vt:lpstr>Arial</vt:lpstr>
      <vt:lpstr>Arial Rounded MT Bold</vt:lpstr>
      <vt:lpstr>Calibri</vt:lpstr>
      <vt:lpstr>Wingdings</vt:lpstr>
      <vt:lpstr>4_Custom Design</vt:lpstr>
      <vt:lpstr>8_Office Theme</vt:lpstr>
      <vt:lpstr>9_Office Theme</vt:lpstr>
      <vt:lpstr>10_Office Theme</vt:lpstr>
      <vt:lpstr>PowerPoint Presentation</vt:lpstr>
      <vt:lpstr>Learning outcomes</vt:lpstr>
      <vt:lpstr>Food safety</vt:lpstr>
      <vt:lpstr>Food hazards</vt:lpstr>
      <vt:lpstr>Food hazards</vt:lpstr>
      <vt:lpstr>Vulnerable groups</vt:lpstr>
      <vt:lpstr>Preparing food safely</vt:lpstr>
      <vt:lpstr>The importance of nutrition for health  and wellbeing</vt:lpstr>
      <vt:lpstr>The eatwell plate</vt:lpstr>
      <vt:lpstr>Identifying poor nutrition</vt:lpstr>
      <vt:lpstr>Supporting people to eat</vt:lpstr>
      <vt:lpstr>Fluid and hydration</vt:lpstr>
      <vt:lpstr>Staying hydrated</vt:lpstr>
      <vt:lpstr>Identifying poor hydration</vt:lpstr>
      <vt:lpstr>Promoting adequate nutrition and hydration</vt:lpstr>
      <vt:lpstr>Supporting good hydration</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529</cp:revision>
  <cp:lastPrinted>2015-04-02T14:54:04Z</cp:lastPrinted>
  <dcterms:created xsi:type="dcterms:W3CDTF">2015-01-20T17:14:44Z</dcterms:created>
  <dcterms:modified xsi:type="dcterms:W3CDTF">2021-09-01T14:41:59Z</dcterms:modified>
</cp:coreProperties>
</file>